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1" r:id="rId2"/>
  </p:sldMasterIdLst>
  <p:notesMasterIdLst>
    <p:notesMasterId r:id="rId15"/>
  </p:notesMasterIdLst>
  <p:sldIdLst>
    <p:sldId id="338" r:id="rId3"/>
    <p:sldId id="369" r:id="rId4"/>
    <p:sldId id="345" r:id="rId5"/>
    <p:sldId id="364" r:id="rId6"/>
    <p:sldId id="281" r:id="rId7"/>
    <p:sldId id="370" r:id="rId8"/>
    <p:sldId id="373" r:id="rId9"/>
    <p:sldId id="374" r:id="rId10"/>
    <p:sldId id="375" r:id="rId11"/>
    <p:sldId id="291" r:id="rId12"/>
    <p:sldId id="297" r:id="rId13"/>
    <p:sldId id="340" r:id="rId1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C1A36C"/>
    <a:srgbClr val="2394AF"/>
    <a:srgbClr val="FF5621"/>
    <a:srgbClr val="203864"/>
    <a:srgbClr val="FFCC00"/>
    <a:srgbClr val="FDCEED"/>
    <a:srgbClr val="CE79FF"/>
    <a:srgbClr val="AB91A9"/>
    <a:srgbClr val="FFFFD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525" autoAdjust="0"/>
    <p:restoredTop sz="92610" autoAdjust="0"/>
  </p:normalViewPr>
  <p:slideViewPr>
    <p:cSldViewPr snapToGrid="0">
      <p:cViewPr varScale="1">
        <p:scale>
          <a:sx n="83" d="100"/>
          <a:sy n="83" d="100"/>
        </p:scale>
        <p:origin x="710" y="77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.png>
</file>

<file path=ppt/media/image10.gif>
</file>

<file path=ppt/media/image11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C7C8D6-8378-491C-A88C-F5C0F1DDB3DF}" type="datetimeFigureOut">
              <a:rPr lang="zh-CN" altLang="en-US" smtClean="0"/>
              <a:t>2022/5/5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2681912-8CC0-4B9F-BE2A-5B54BD796BF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36068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515542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800723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84556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40990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4675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216109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2681912-8CC0-4B9F-BE2A-5B54BD796BF3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17812740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hyperlink" Target="http://www.1ppt.com/moban/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A70607A-EB09-4464-B9F9-BBAE9FEA899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F884A62-FE00-4E3D-ADA0-E22F86BE88D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D06559F-931E-4C1C-BAA3-CE3BB96CAA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2022/5/5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10C8357-4EE7-434F-8F1D-EB72F50A2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863E9BA-C35D-4623-8AEC-12CBA17658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839124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DC113AC-DF3C-45F8-8376-712B7F9BF2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B9E7EF9C-8988-4176-8DA2-5346BDB810F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872ECB9-BC6A-47B2-9484-87793892660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C7DA26D-1083-4E20-8433-3EACB78127E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2022/5/5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8488704-F74A-430C-9177-1F6D513384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EEC994E-AAE0-4342-820B-14F521FAD6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8217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581F35A-5862-461C-A776-246D30F82E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7FAA2EDF-8154-4C55-8E92-834173DDF7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1806EFA-9976-4A7A-810D-76C7047B74B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2022/5/5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28A798A-BE9A-4072-A93C-D1D1E2030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9DD673F-0533-4515-9B56-B753621D62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625098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9D47182-1EDE-4FA1-B130-E58222460D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FE14DC1-ED6B-47BE-A195-B8D73B1D8B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3C965E7-1B02-43B7-BFDC-37294AFC8E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2022/5/5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C516B03-A310-4DD8-90FD-D6C9AA68EC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174A88E-0943-4A05-8AAD-3E4E90A9726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4306208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Text Placeholder 10">
            <a:extLst>
              <a:ext uri="{FF2B5EF4-FFF2-40B4-BE49-F238E27FC236}">
                <a16:creationId xmlns:a16="http://schemas.microsoft.com/office/drawing/2014/main" id="{0725E520-0935-477C-B878-46FB86CBC8FA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914399" y="3354712"/>
            <a:ext cx="731520" cy="457200"/>
          </a:xfrm>
        </p:spPr>
        <p:txBody>
          <a:bodyPr anchor="ctr"/>
          <a:lstStyle>
            <a:lvl1pPr marL="0" indent="0" algn="l">
              <a:buNone/>
              <a:defRPr sz="1400" b="1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Year</a:t>
            </a:r>
            <a:endParaRPr lang="en-ZA"/>
          </a:p>
        </p:txBody>
      </p:sp>
      <p:sp>
        <p:nvSpPr>
          <p:cNvPr id="66" name="Text Placeholder 10">
            <a:extLst>
              <a:ext uri="{FF2B5EF4-FFF2-40B4-BE49-F238E27FC236}">
                <a16:creationId xmlns:a16="http://schemas.microsoft.com/office/drawing/2014/main" id="{0BAB839B-C0B3-49D9-93B1-5D3191927333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196596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67" name="Text Placeholder 10">
            <a:extLst>
              <a:ext uri="{FF2B5EF4-FFF2-40B4-BE49-F238E27FC236}">
                <a16:creationId xmlns:a16="http://schemas.microsoft.com/office/drawing/2014/main" id="{F2891C81-643F-4485-8878-D983E6985178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275388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68" name="Text Placeholder 10">
            <a:extLst>
              <a:ext uri="{FF2B5EF4-FFF2-40B4-BE49-F238E27FC236}">
                <a16:creationId xmlns:a16="http://schemas.microsoft.com/office/drawing/2014/main" id="{E53DAE78-3159-4EB0-A438-9144A5933AF2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354180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69" name="Text Placeholder 10">
            <a:extLst>
              <a:ext uri="{FF2B5EF4-FFF2-40B4-BE49-F238E27FC236}">
                <a16:creationId xmlns:a16="http://schemas.microsoft.com/office/drawing/2014/main" id="{BA1CD986-472B-4D31-8623-F00075A77C8E}"/>
              </a:ext>
            </a:extLst>
          </p:cNvPr>
          <p:cNvSpPr>
            <a:spLocks noGrp="1"/>
          </p:cNvSpPr>
          <p:nvPr>
            <p:ph type="body" sz="quarter" idx="37" hasCustomPrompt="1"/>
          </p:nvPr>
        </p:nvSpPr>
        <p:spPr>
          <a:xfrm>
            <a:off x="432972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0" name="Text Placeholder 10">
            <a:extLst>
              <a:ext uri="{FF2B5EF4-FFF2-40B4-BE49-F238E27FC236}">
                <a16:creationId xmlns:a16="http://schemas.microsoft.com/office/drawing/2014/main" id="{82A9BEA6-0392-4EE3-96F2-A3F13734A96A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914400" y="4292468"/>
            <a:ext cx="731520" cy="457200"/>
          </a:xfrm>
        </p:spPr>
        <p:txBody>
          <a:bodyPr anchor="ctr"/>
          <a:lstStyle>
            <a:lvl1pPr marL="0" indent="0" algn="l">
              <a:buNone/>
              <a:defRPr sz="1400" b="1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+mj-lt"/>
              </a:defRPr>
            </a:lvl1pPr>
          </a:lstStyle>
          <a:p>
            <a:pPr lvl="0"/>
            <a:r>
              <a:rPr lang="en-US"/>
              <a:t>Year</a:t>
            </a:r>
            <a:endParaRPr lang="en-ZA"/>
          </a:p>
        </p:txBody>
      </p:sp>
      <p:sp>
        <p:nvSpPr>
          <p:cNvPr id="71" name="Text Placeholder 10">
            <a:extLst>
              <a:ext uri="{FF2B5EF4-FFF2-40B4-BE49-F238E27FC236}">
                <a16:creationId xmlns:a16="http://schemas.microsoft.com/office/drawing/2014/main" id="{9619E248-6E4E-465E-81BF-9E47CC80A990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511764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2" name="Text Placeholder 10">
            <a:extLst>
              <a:ext uri="{FF2B5EF4-FFF2-40B4-BE49-F238E27FC236}">
                <a16:creationId xmlns:a16="http://schemas.microsoft.com/office/drawing/2014/main" id="{13DAD327-1BD3-4303-8DAD-ECA2C3542529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90556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3" name="Text Placeholder 10">
            <a:extLst>
              <a:ext uri="{FF2B5EF4-FFF2-40B4-BE49-F238E27FC236}">
                <a16:creationId xmlns:a16="http://schemas.microsoft.com/office/drawing/2014/main" id="{275CD065-10DF-4ACE-837B-F9FB8B6AD928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669348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4" name="Text Placeholder 10">
            <a:extLst>
              <a:ext uri="{FF2B5EF4-FFF2-40B4-BE49-F238E27FC236}">
                <a16:creationId xmlns:a16="http://schemas.microsoft.com/office/drawing/2014/main" id="{E3C25243-C679-4438-8E70-46CE24EA385F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905724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5" name="Text Placeholder 10">
            <a:extLst>
              <a:ext uri="{FF2B5EF4-FFF2-40B4-BE49-F238E27FC236}">
                <a16:creationId xmlns:a16="http://schemas.microsoft.com/office/drawing/2014/main" id="{0D77C9D6-55CB-4EED-B1C7-E4E4E8A297B5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48140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6" name="Text Placeholder 10">
            <a:extLst>
              <a:ext uri="{FF2B5EF4-FFF2-40B4-BE49-F238E27FC236}">
                <a16:creationId xmlns:a16="http://schemas.microsoft.com/office/drawing/2014/main" id="{23C3DEA6-1FC3-4355-B3E0-2D3F7A759D71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26932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7" name="Text Placeholder 10">
            <a:extLst>
              <a:ext uri="{FF2B5EF4-FFF2-40B4-BE49-F238E27FC236}">
                <a16:creationId xmlns:a16="http://schemas.microsoft.com/office/drawing/2014/main" id="{DC97B6D5-E938-4B4E-A34E-CF67AAEA3FAF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9845160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8" name="Text Placeholder 10">
            <a:extLst>
              <a:ext uri="{FF2B5EF4-FFF2-40B4-BE49-F238E27FC236}">
                <a16:creationId xmlns:a16="http://schemas.microsoft.com/office/drawing/2014/main" id="{3D360651-EA9D-47C5-BAFD-1333E46070E0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10633085" y="3502152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79" name="Text Placeholder 10">
            <a:extLst>
              <a:ext uri="{FF2B5EF4-FFF2-40B4-BE49-F238E27FC236}">
                <a16:creationId xmlns:a16="http://schemas.microsoft.com/office/drawing/2014/main" id="{838AC118-56E0-4709-A8EA-479D52BC903A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1969915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0" name="Text Placeholder 10">
            <a:extLst>
              <a:ext uri="{FF2B5EF4-FFF2-40B4-BE49-F238E27FC236}">
                <a16:creationId xmlns:a16="http://schemas.microsoft.com/office/drawing/2014/main" id="{16E09ED2-C095-4765-A070-30FA731D5981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2757602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1" name="Text Placeholder 10">
            <a:extLst>
              <a:ext uri="{FF2B5EF4-FFF2-40B4-BE49-F238E27FC236}">
                <a16:creationId xmlns:a16="http://schemas.microsoft.com/office/drawing/2014/main" id="{E68C63A9-460B-4702-8C01-F7D115E3745F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3545289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2" name="Text Placeholder 10">
            <a:extLst>
              <a:ext uri="{FF2B5EF4-FFF2-40B4-BE49-F238E27FC236}">
                <a16:creationId xmlns:a16="http://schemas.microsoft.com/office/drawing/2014/main" id="{DE41A2AF-2485-44D6-BC1A-EF0FE08B4197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4332976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3" name="Text Placeholder 10">
            <a:extLst>
              <a:ext uri="{FF2B5EF4-FFF2-40B4-BE49-F238E27FC236}">
                <a16:creationId xmlns:a16="http://schemas.microsoft.com/office/drawing/2014/main" id="{F2B4E330-5CCA-403E-ABED-C16AE1E54CE7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20663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4" name="Text Placeholder 10">
            <a:extLst>
              <a:ext uri="{FF2B5EF4-FFF2-40B4-BE49-F238E27FC236}">
                <a16:creationId xmlns:a16="http://schemas.microsoft.com/office/drawing/2014/main" id="{14F318D0-C189-42DB-9344-F972B6C318CB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908350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5" name="Text Placeholder 10">
            <a:extLst>
              <a:ext uri="{FF2B5EF4-FFF2-40B4-BE49-F238E27FC236}">
                <a16:creationId xmlns:a16="http://schemas.microsoft.com/office/drawing/2014/main" id="{2F91040A-FCDF-472E-BD0E-7406A11EADEA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696037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6" name="Text Placeholder 10">
            <a:extLst>
              <a:ext uri="{FF2B5EF4-FFF2-40B4-BE49-F238E27FC236}">
                <a16:creationId xmlns:a16="http://schemas.microsoft.com/office/drawing/2014/main" id="{822D0DA0-B558-4EDE-A9B5-3251081B124C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9059098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7" name="Text Placeholder 10">
            <a:extLst>
              <a:ext uri="{FF2B5EF4-FFF2-40B4-BE49-F238E27FC236}">
                <a16:creationId xmlns:a16="http://schemas.microsoft.com/office/drawing/2014/main" id="{8E65624D-C451-48FA-8C52-CDDEBFDD4B2E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7483724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8" name="Text Placeholder 10">
            <a:extLst>
              <a:ext uri="{FF2B5EF4-FFF2-40B4-BE49-F238E27FC236}">
                <a16:creationId xmlns:a16="http://schemas.microsoft.com/office/drawing/2014/main" id="{9068217F-B61B-4029-8D4E-C8B9B0D3B2B8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271411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89" name="Text Placeholder 10">
            <a:extLst>
              <a:ext uri="{FF2B5EF4-FFF2-40B4-BE49-F238E27FC236}">
                <a16:creationId xmlns:a16="http://schemas.microsoft.com/office/drawing/2014/main" id="{3D7BE839-15B9-43C2-89DD-6E7228B9C44C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9846785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90" name="Text Placeholder 10">
            <a:extLst>
              <a:ext uri="{FF2B5EF4-FFF2-40B4-BE49-F238E27FC236}">
                <a16:creationId xmlns:a16="http://schemas.microsoft.com/office/drawing/2014/main" id="{0D6AB60F-6B1F-4691-B503-1F8A0E0FC94D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10634472" y="4425696"/>
            <a:ext cx="640080" cy="201776"/>
          </a:xfrm>
        </p:spPr>
        <p:txBody>
          <a:bodyPr>
            <a:noAutofit/>
          </a:bodyPr>
          <a:lstStyle>
            <a:lvl1pPr marL="0" indent="0" algn="ctr">
              <a:buNone/>
              <a:defRPr sz="1000" cap="all" baseline="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</a:lstStyle>
          <a:p>
            <a:pPr lvl="0"/>
            <a:r>
              <a:rPr lang="en-US"/>
              <a:t>MM</a:t>
            </a:r>
            <a:endParaRPr lang="en-ZA"/>
          </a:p>
        </p:txBody>
      </p:sp>
      <p:sp>
        <p:nvSpPr>
          <p:cNvPr id="91" name="Rectangle 90">
            <a:extLst>
              <a:ext uri="{FF2B5EF4-FFF2-40B4-BE49-F238E27FC236}">
                <a16:creationId xmlns:a16="http://schemas.microsoft.com/office/drawing/2014/main" id="{6214DEA4-9491-4860-B873-DEB133044C2E}"/>
              </a:ext>
            </a:extLst>
          </p:cNvPr>
          <p:cNvSpPr/>
          <p:nvPr userDrawn="1"/>
        </p:nvSpPr>
        <p:spPr>
          <a:xfrm>
            <a:off x="929640" y="4034785"/>
            <a:ext cx="10332720" cy="45719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ZA" cap="all" baseline="0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92" name="Title 1">
            <a:extLst>
              <a:ext uri="{FF2B5EF4-FFF2-40B4-BE49-F238E27FC236}">
                <a16:creationId xmlns:a16="http://schemas.microsoft.com/office/drawing/2014/main" id="{6B0A9777-9F2B-4D49-82F8-F78F1057BA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670094"/>
            <a:ext cx="10134601" cy="924808"/>
          </a:xfrm>
        </p:spPr>
        <p:txBody>
          <a:bodyPr lIns="0">
            <a:normAutofit/>
          </a:bodyPr>
          <a:lstStyle>
            <a:lvl1pPr algn="ctr"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2" name="Date Placeholder 15">
            <a:extLst>
              <a:ext uri="{FF2B5EF4-FFF2-40B4-BE49-F238E27FC236}">
                <a16:creationId xmlns:a16="http://schemas.microsoft.com/office/drawing/2014/main" id="{9D17B4D8-1988-4798-ADA9-09A3697041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en-US" dirty="0"/>
              <a:t>1/7/20XX</a:t>
            </a:r>
          </a:p>
        </p:txBody>
      </p:sp>
      <p:sp>
        <p:nvSpPr>
          <p:cNvPr id="33" name="Footer Placeholder 16">
            <a:extLst>
              <a:ext uri="{FF2B5EF4-FFF2-40B4-BE49-F238E27FC236}">
                <a16:creationId xmlns:a16="http://schemas.microsoft.com/office/drawing/2014/main" id="{94BE7131-2BFE-4B6C-9526-604DC5F9CF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34" name="Slide Number Placeholder 17">
            <a:extLst>
              <a:ext uri="{FF2B5EF4-FFF2-40B4-BE49-F238E27FC236}">
                <a16:creationId xmlns:a16="http://schemas.microsoft.com/office/drawing/2014/main" id="{BCA841AE-6983-4830-ADB8-C8A6CE7CE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9FF96520-E4CE-4EAD-8ABF-1D2297D6B3A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62977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Scal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 Placeholder 15">
            <a:extLst>
              <a:ext uri="{FF2B5EF4-FFF2-40B4-BE49-F238E27FC236}">
                <a16:creationId xmlns:a16="http://schemas.microsoft.com/office/drawing/2014/main" id="{A1FB681F-A94D-4BF8-8290-0811E98D49D4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8157335" y="1822008"/>
            <a:ext cx="3295186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 dirty="0"/>
              <a:t>Click to add subtitle</a:t>
            </a:r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157335" y="2167484"/>
            <a:ext cx="3294437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/>
          <a:p>
            <a:fld id="{B5CEABB6-07DC-46E8-9B57-56EC44A396E5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20" name="Text Placeholder 15">
            <a:extLst>
              <a:ext uri="{FF2B5EF4-FFF2-40B4-BE49-F238E27FC236}">
                <a16:creationId xmlns:a16="http://schemas.microsoft.com/office/drawing/2014/main" id="{E6C37A20-957D-4B0B-AC33-7DD21D99A658}"/>
              </a:ext>
            </a:extLst>
          </p:cNvPr>
          <p:cNvSpPr>
            <a:spLocks noGrp="1"/>
          </p:cNvSpPr>
          <p:nvPr>
            <p:ph type="body" sz="quarter" idx="23" hasCustomPrompt="1"/>
          </p:nvPr>
        </p:nvSpPr>
        <p:spPr>
          <a:xfrm>
            <a:off x="7080795" y="3339988"/>
            <a:ext cx="3295186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D9C3D27C-5291-4A1A-83AC-B52D25F43D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7080795" y="3685464"/>
            <a:ext cx="3294437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4" name="Text Placeholder 15">
            <a:extLst>
              <a:ext uri="{FF2B5EF4-FFF2-40B4-BE49-F238E27FC236}">
                <a16:creationId xmlns:a16="http://schemas.microsoft.com/office/drawing/2014/main" id="{BD09685A-53BF-4E9B-BD7F-C77B60165D24}"/>
              </a:ext>
            </a:extLst>
          </p:cNvPr>
          <p:cNvSpPr>
            <a:spLocks noGrp="1"/>
          </p:cNvSpPr>
          <p:nvPr>
            <p:ph type="body" sz="quarter" idx="25" hasCustomPrompt="1"/>
          </p:nvPr>
        </p:nvSpPr>
        <p:spPr>
          <a:xfrm>
            <a:off x="6231710" y="4857968"/>
            <a:ext cx="3295186" cy="320381"/>
          </a:xfrm>
        </p:spPr>
        <p:txBody>
          <a:bodyPr lIns="0" anchor="ctr">
            <a:noAutofit/>
          </a:bodyPr>
          <a:lstStyle>
            <a:lvl1pPr marL="0" indent="0">
              <a:buNone/>
              <a:defRPr lang="en-US" sz="1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pPr lvl="0"/>
            <a:r>
              <a:rPr lang="en-US"/>
              <a:t>Click to add subtitle</a:t>
            </a:r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2B757B2D-A738-401D-A78C-05475608F20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6231710" y="5203444"/>
            <a:ext cx="3294437" cy="540104"/>
          </a:xfrm>
        </p:spPr>
        <p:txBody>
          <a:bodyPr lIns="0">
            <a:normAutofit/>
          </a:bodyPr>
          <a:lstStyle>
            <a:lvl1pPr marL="0" indent="0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274844B5-3E4A-4209-AD6C-31EB9B57D62E}"/>
              </a:ext>
            </a:extLst>
          </p:cNvPr>
          <p:cNvCxnSpPr>
            <a:cxnSpLocks/>
          </p:cNvCxnSpPr>
          <p:nvPr userDrawn="1"/>
        </p:nvCxnSpPr>
        <p:spPr>
          <a:xfrm flipV="1">
            <a:off x="4369950" y="805543"/>
            <a:ext cx="3648352" cy="6052189"/>
          </a:xfrm>
          <a:prstGeom prst="straightConnector1">
            <a:avLst/>
          </a:prstGeom>
          <a:ln w="19050">
            <a:tailEnd type="arrow" w="lg" len="lg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itle 1">
            <a:extLst>
              <a:ext uri="{FF2B5EF4-FFF2-40B4-BE49-F238E27FC236}">
                <a16:creationId xmlns:a16="http://schemas.microsoft.com/office/drawing/2014/main" id="{1519057B-4248-4880-A89E-5DCBBB1572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2" y="1110286"/>
            <a:ext cx="10319657" cy="924808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4029545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icture Placeholder 45">
            <a:extLst>
              <a:ext uri="{FF2B5EF4-FFF2-40B4-BE49-F238E27FC236}">
                <a16:creationId xmlns:a16="http://schemas.microsoft.com/office/drawing/2014/main" id="{D230F83A-5E75-4047-ADC0-05151570D70A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6426578" y="0"/>
            <a:ext cx="5765422" cy="6858000"/>
          </a:xfrm>
          <a:custGeom>
            <a:avLst/>
            <a:gdLst>
              <a:gd name="connsiteX0" fmla="*/ 4105955 w 5765422"/>
              <a:gd name="connsiteY0" fmla="*/ 0 h 6858000"/>
              <a:gd name="connsiteX1" fmla="*/ 5765422 w 5765422"/>
              <a:gd name="connsiteY1" fmla="*/ 0 h 6858000"/>
              <a:gd name="connsiteX2" fmla="*/ 5765422 w 5765422"/>
              <a:gd name="connsiteY2" fmla="*/ 6858000 h 6858000"/>
              <a:gd name="connsiteX3" fmla="*/ 0 w 5765422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765422" h="6858000">
                <a:moveTo>
                  <a:pt x="4105955" y="0"/>
                </a:moveTo>
                <a:lnTo>
                  <a:pt x="5765422" y="0"/>
                </a:lnTo>
                <a:lnTo>
                  <a:pt x="5765422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 anchor="ctr">
            <a:noAutofit/>
          </a:bodyPr>
          <a:lstStyle>
            <a:lvl1pPr marL="0" indent="0" algn="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0" name="Picture Placeholder 29">
            <a:extLst>
              <a:ext uri="{FF2B5EF4-FFF2-40B4-BE49-F238E27FC236}">
                <a16:creationId xmlns:a16="http://schemas.microsoft.com/office/drawing/2014/main" id="{96FD6FB9-CD68-47AB-A03D-06B72104AF11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-11657" y="-16298"/>
            <a:ext cx="5555640" cy="6874299"/>
          </a:xfrm>
          <a:custGeom>
            <a:avLst/>
            <a:gdLst>
              <a:gd name="connsiteX0" fmla="*/ 0 w 5555640"/>
              <a:gd name="connsiteY0" fmla="*/ 0 h 6874299"/>
              <a:gd name="connsiteX1" fmla="*/ 5555640 w 5555640"/>
              <a:gd name="connsiteY1" fmla="*/ 8960 h 6874299"/>
              <a:gd name="connsiteX2" fmla="*/ 1445237 w 5555640"/>
              <a:gd name="connsiteY2" fmla="*/ 6874299 h 6874299"/>
              <a:gd name="connsiteX3" fmla="*/ 0 w 5555640"/>
              <a:gd name="connsiteY3" fmla="*/ 6874299 h 68742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555640" h="6874299">
                <a:moveTo>
                  <a:pt x="0" y="0"/>
                </a:moveTo>
                <a:lnTo>
                  <a:pt x="5555640" y="8960"/>
                </a:lnTo>
                <a:lnTo>
                  <a:pt x="1445237" y="6874299"/>
                </a:lnTo>
                <a:lnTo>
                  <a:pt x="0" y="6874299"/>
                </a:lnTo>
                <a:close/>
              </a:path>
            </a:pathLst>
          </a:custGeom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7" name="Text Placeholder 18">
            <a:extLst>
              <a:ext uri="{FF2B5EF4-FFF2-40B4-BE49-F238E27FC236}">
                <a16:creationId xmlns:a16="http://schemas.microsoft.com/office/drawing/2014/main" id="{61E8C129-EF62-46A8-97F3-3CB5D014FBD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461307" y="4277953"/>
            <a:ext cx="2310968" cy="470424"/>
          </a:xfrm>
        </p:spPr>
        <p:txBody>
          <a:bodyPr lIns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8EC90C5-A811-4E5C-ADD1-A89DB4E94DAA}"/>
              </a:ext>
            </a:extLst>
          </p:cNvPr>
          <p:cNvSpPr>
            <a:spLocks noGrp="1"/>
          </p:cNvSpPr>
          <p:nvPr>
            <p:ph type="dt" sz="half" idx="2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356B621-AE19-45D3-B25F-23256C242DDD}"/>
              </a:ext>
            </a:extLst>
          </p:cNvPr>
          <p:cNvSpPr>
            <a:spLocks noGrp="1"/>
          </p:cNvSpPr>
          <p:nvPr>
            <p:ph type="ftr" sz="quarter" idx="21"/>
          </p:nvPr>
        </p:nvSpPr>
        <p:spPr/>
        <p:txBody>
          <a:bodyPr/>
          <a:lstStyle/>
          <a:p>
            <a:r>
              <a:rPr lang="en-US" dirty="0"/>
              <a:t>Pitch deck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58BDCB2-D8C3-4571-8154-76BEA9AE41A8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fld id="{B5CEABB6-07DC-46E8-9B57-56EC44A396E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1" name="Text Placeholder 18">
            <a:extLst>
              <a:ext uri="{FF2B5EF4-FFF2-40B4-BE49-F238E27FC236}">
                <a16:creationId xmlns:a16="http://schemas.microsoft.com/office/drawing/2014/main" id="{D9C3D27C-5291-4A1A-83AC-B52D25F43D57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4156823" y="4752561"/>
            <a:ext cx="2310968" cy="470424"/>
          </a:xfrm>
        </p:spPr>
        <p:txBody>
          <a:bodyPr lIns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2B757B2D-A738-401D-A78C-05475608F20A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3869713" y="5217644"/>
            <a:ext cx="2310968" cy="470424"/>
          </a:xfrm>
        </p:spPr>
        <p:txBody>
          <a:bodyPr lIns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47" name="Text Placeholder 18">
            <a:extLst>
              <a:ext uri="{FF2B5EF4-FFF2-40B4-BE49-F238E27FC236}">
                <a16:creationId xmlns:a16="http://schemas.microsoft.com/office/drawing/2014/main" id="{AD14F11B-0FDD-41EF-8278-550F37093B1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3580046" y="5673201"/>
            <a:ext cx="2310968" cy="470424"/>
          </a:xfrm>
        </p:spPr>
        <p:txBody>
          <a:bodyPr lIns="0">
            <a:normAutofit/>
          </a:bodyPr>
          <a:lstStyle>
            <a:lvl1pPr marL="0" indent="0" algn="l">
              <a:lnSpc>
                <a:spcPct val="150000"/>
              </a:lnSpc>
              <a:buFont typeface="Arial" panose="020B0604020202020204" pitchFamily="34" charset="0"/>
              <a:buNone/>
              <a:defRPr sz="1200">
                <a:solidFill>
                  <a:schemeClr val="tx2"/>
                </a:solidFill>
              </a:defRPr>
            </a:lvl1pPr>
          </a:lstStyle>
          <a:p>
            <a:pPr lvl="0"/>
            <a:r>
              <a:rPr lang="en-US"/>
              <a:t>Click to add text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EB2270B-D707-4103-98F1-E697CEBA71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98571" y="3363686"/>
            <a:ext cx="3907972" cy="555171"/>
          </a:xfrm>
        </p:spPr>
        <p:txBody>
          <a:bodyPr lIns="0">
            <a:normAutofit/>
          </a:bodyPr>
          <a:lstStyle>
            <a:lvl1pPr>
              <a:defRPr lang="en-US" sz="2800" kern="1200" cap="all" baseline="0" dirty="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4109938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09600" y="27463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/>
              <a:t>2022/5/5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750286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839200" y="274639"/>
            <a:ext cx="27432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09600" y="274639"/>
            <a:ext cx="8026400" cy="5851525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09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2E3AAC11-D570-4EA9-AFC0-30FB72BA45EB}" type="datetimeFigureOut">
              <a:rPr lang="zh-CN" altLang="en-US" smtClean="0">
                <a:solidFill>
                  <a:prstClr val="black"/>
                </a:solidFill>
              </a:rPr>
              <a:pPr/>
              <a:t>2022/5/5</a:t>
            </a:fld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165600" y="6356351"/>
            <a:ext cx="3860800" cy="365125"/>
          </a:xfrm>
          <a:prstGeom prst="rect">
            <a:avLst/>
          </a:prstGeom>
        </p:spPr>
        <p:txBody>
          <a:bodyPr/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737600" y="6356351"/>
            <a:ext cx="2844800" cy="365125"/>
          </a:xfrm>
          <a:prstGeom prst="rect">
            <a:avLst/>
          </a:prstGeom>
        </p:spPr>
        <p:txBody>
          <a:bodyPr/>
          <a:lstStyle/>
          <a:p>
            <a:fld id="{55ECCFAA-F4FB-487C-9F1E-C8836D0C3DC9}" type="slidenum">
              <a:rPr lang="zh-CN" altLang="en-US" smtClean="0">
                <a:solidFill>
                  <a:prstClr val="black"/>
                </a:solidFill>
              </a:rPr>
              <a:pPr/>
              <a:t>‹#›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285310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2642548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D461D68-9D60-45C1-84CF-8694F122A0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3A4BDC1-FF73-432D-AC47-8EEEC5E092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DCF9B87-024B-4A06-BA78-956CBBDA03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2022/5/5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157915F-D67C-484A-9A5C-333C71D199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058CB9FE-E585-479C-9939-C1DF8EC97B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61448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1C1372-734A-4296-9FB4-2B237227A9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E2504FB-3962-4ABB-8F21-3B1297384B6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6873F61E-C842-45A9-9C07-EC60B6A6DBA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2022/5/5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4C42772-006F-42F3-A53C-D6F9334C56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DE654AF-4882-4FA1-A3C1-F88A71FB25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5327049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C3E3B72-32AE-40DB-856E-1F79DC1CCF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86AB566-0A02-47B8-B36A-57903E92C82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F0B06DF-2A5D-49B6-940D-1C73553E32B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1D9A042-4577-4206-93A8-735631107E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2022/5/5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1D834B9-AC17-4E4F-9973-2C6080B73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1C0070B-569D-4FDB-83D2-2831B39FBD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94585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FA247E-FC99-4DEE-9659-A61E58CA1A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7EFF825-A106-4C43-96EC-00D9D7D29F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2506D75-1984-4130-BBE1-66A0B2075A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05EF971-1A5F-4FCD-A849-5068EEBFA0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74A3C7F-A504-486F-AC52-BAFC7D2EE7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CF8FD0D-2A45-42AA-9F3A-D4BBA2C3F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2022/5/5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E9B8A7F-BFA8-4329-AFC8-89D05783C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2C94869-7BF3-4FFD-812C-03E8CEB5C8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292618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7FA247E-FC99-4DEE-9659-A61E58CA1A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7EFF825-A106-4C43-96EC-00D9D7D29F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C2506D75-1984-4130-BBE1-66A0B2075AD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405EF971-1A5F-4FCD-A849-5068EEBFA0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B74A3C7F-A504-486F-AC52-BAFC7D2EE70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CF8FD0D-2A45-42AA-9F3A-D4BBA2C3F37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2022/5/5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E9B8A7F-BFA8-4329-AFC8-89D05783C6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2C94869-7BF3-4FFD-812C-03E8CEB5C8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11" name="TextBox 10"/>
          <p:cNvSpPr txBox="1"/>
          <p:nvPr userDrawn="1"/>
        </p:nvSpPr>
        <p:spPr>
          <a:xfrm>
            <a:off x="1488605" y="6739570"/>
            <a:ext cx="1800200" cy="118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hlinkClick r:id="rId2"/>
              </a:rPr>
              <a:t>模板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http://www.1ppt.com/moban/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rPr>
              <a:t> </a:t>
            </a:r>
            <a:endParaRPr kumimoji="0" lang="en-US" altLang="zh-CN" sz="1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</a:endParaRPr>
          </a:p>
        </p:txBody>
      </p:sp>
    </p:spTree>
    <p:extLst>
      <p:ext uri="{BB962C8B-B14F-4D97-AF65-F5344CB8AC3E}">
        <p14:creationId xmlns:p14="http://schemas.microsoft.com/office/powerpoint/2010/main" val="29718190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7CC1BC-64C9-4962-A764-37E770FBC6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8638FC6B-45DE-432B-B145-F8D8AB2AC5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2022/5/5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413F784-0D7C-43D2-A802-629BA7317F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48781AAF-B2A9-4052-BD38-326FE4C13E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788455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A5BCC6E6-411E-4830-BEE1-1A62680180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2022/5/5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F4BA76C-B531-4C6F-850E-214EA4DF32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5662A71-4ED7-4C0E-AF3B-EACBFA4681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772627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E2B54FA-E333-4D04-A18F-7D50B83F6B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72AD769-544A-47A1-A306-AEDAED29386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8514AB2-F4D7-4383-B3E7-D0F71637898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5D2DB71-2A42-4C00-9449-CA0DA297B2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556E-D11A-48D7-81C0-B1B5323EC136}" type="datetimeFigureOut">
              <a:rPr lang="zh-CN" altLang="en-US" smtClean="0"/>
              <a:t>2022/5/5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ADC5D84D-5127-4599-9769-61D2E695573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55A3411-124D-4AEE-9E12-7E3048799D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343541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4" Type="http://schemas.openxmlformats.org/officeDocument/2006/relationships/theme" Target="../theme/theme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7">
            <a:alphaModFix amt="5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5A2F3B47-B08B-4181-88A1-0D61C596FF6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9D1A009-55AC-40B1-BECE-C8E17CE7421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94A7723-30C6-41D1-B39D-85DF3D3995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4C556E-D11A-48D7-81C0-B1B5323EC136}" type="datetimeFigureOut">
              <a:rPr lang="zh-CN" altLang="en-US" smtClean="0"/>
              <a:t>2022/5/5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16D8014-D4F0-4B30-B629-8D6D50AFBF0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F5A88B7-1EF5-48FA-988D-161EF7D697A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95263E-7865-4889-9FDE-7A423744D6B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56388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60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5" r:id="rId13"/>
    <p:sldLayoutId id="2147483666" r:id="rId14"/>
    <p:sldLayoutId id="2147483667" r:id="rId1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5322962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gif"/><Relationship Id="rId1" Type="http://schemas.openxmlformats.org/officeDocument/2006/relationships/slideLayout" Target="../slideLayouts/slideLayout1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gi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4BD7D913-20F0-448F-A128-066D4BC741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矩形: 圆角 1">
            <a:extLst>
              <a:ext uri="{FF2B5EF4-FFF2-40B4-BE49-F238E27FC236}">
                <a16:creationId xmlns:a16="http://schemas.microsoft.com/office/drawing/2014/main" id="{395A325F-09AC-4FC5-AB1C-6DCD16341D2F}"/>
              </a:ext>
            </a:extLst>
          </p:cNvPr>
          <p:cNvSpPr/>
          <p:nvPr/>
        </p:nvSpPr>
        <p:spPr>
          <a:xfrm>
            <a:off x="1736034" y="2067339"/>
            <a:ext cx="8719934" cy="3135702"/>
          </a:xfrm>
          <a:prstGeom prst="roundRect">
            <a:avLst/>
          </a:prstGeom>
          <a:noFill/>
          <a:ln w="57150">
            <a:solidFill>
              <a:srgbClr val="C1A36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2543E92-B01B-4123-9235-E95CE16B17B0}"/>
              </a:ext>
            </a:extLst>
          </p:cNvPr>
          <p:cNvSpPr txBox="1"/>
          <p:nvPr/>
        </p:nvSpPr>
        <p:spPr>
          <a:xfrm>
            <a:off x="2851841" y="2401947"/>
            <a:ext cx="6488321" cy="12464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75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Snake	Game	</a:t>
            </a:r>
            <a:endParaRPr lang="zh-CN" altLang="en-US" sz="75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BE967CD-26C7-49CB-B708-8E61BFFFBA58}"/>
              </a:ext>
            </a:extLst>
          </p:cNvPr>
          <p:cNvSpPr txBox="1"/>
          <p:nvPr/>
        </p:nvSpPr>
        <p:spPr>
          <a:xfrm>
            <a:off x="3965988" y="3779441"/>
            <a:ext cx="426002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/>
              <a:t>AI Term Project</a:t>
            </a:r>
            <a:endParaRPr lang="en-US" sz="2400" dirty="0"/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241BA4C9-FB99-4921-AD0F-D7FF61E009D6}"/>
              </a:ext>
            </a:extLst>
          </p:cNvPr>
          <p:cNvSpPr txBox="1"/>
          <p:nvPr/>
        </p:nvSpPr>
        <p:spPr>
          <a:xfrm>
            <a:off x="3250877" y="4241106"/>
            <a:ext cx="569024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 Guanyu Zhou</a:t>
            </a:r>
          </a:p>
          <a:p>
            <a:pPr algn="ctr"/>
            <a:r>
              <a:rPr lang="en-US" altLang="zh-CN" sz="14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4/27/4022  </a:t>
            </a:r>
            <a:endParaRPr lang="zh-CN" altLang="en-US" sz="14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125057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split orient="vert"/>
      </p:transition>
    </mc:Choice>
    <mc:Fallback xmlns="">
      <p:transition spd="slow" advTm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5" grpId="0"/>
      <p:bldP spid="6" grpId="0"/>
      <p:bldP spid="7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Content Placeholder 2">
            <a:extLst>
              <a:ext uri="{FF2B5EF4-FFF2-40B4-BE49-F238E27FC236}">
                <a16:creationId xmlns:a16="http://schemas.microsoft.com/office/drawing/2014/main" id="{FB19BD1C-075E-A74F-B379-737B98CAF054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57335" y="1822008"/>
            <a:ext cx="3295186" cy="320381"/>
          </a:xfrm>
        </p:spPr>
        <p:txBody>
          <a:bodyPr vert="horz" lIns="0" tIns="45720" rIns="91440" bIns="45720" rtlCol="0" anchor="t">
            <a:normAutofit fontScale="92500" lnSpcReduction="10000"/>
          </a:bodyPr>
          <a:lstStyle/>
          <a:p>
            <a:r>
              <a:rPr lang="en-US" dirty="0"/>
              <a:t>IF WE PLAY MORE games</a:t>
            </a:r>
          </a:p>
        </p:txBody>
      </p:sp>
      <p:sp>
        <p:nvSpPr>
          <p:cNvPr id="31" name="Text Placeholder 3">
            <a:extLst>
              <a:ext uri="{FF2B5EF4-FFF2-40B4-BE49-F238E27FC236}">
                <a16:creationId xmlns:a16="http://schemas.microsoft.com/office/drawing/2014/main" id="{724BB97F-B86E-2C42-8391-A2B8B7D7DC2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158084" y="2142388"/>
            <a:ext cx="4033916" cy="803510"/>
          </a:xfrm>
        </p:spPr>
        <p:txBody>
          <a:bodyPr>
            <a:normAutofit/>
          </a:bodyPr>
          <a:lstStyle/>
          <a:p>
            <a:r>
              <a:rPr lang="en-US" b="1" dirty="0"/>
              <a:t>We will have Long Long Tail Snake With High Scores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E874D5FC-7122-4EA9-A7AA-BA3F9A46DF3E}"/>
              </a:ext>
            </a:extLst>
          </p:cNvPr>
          <p:cNvSpPr>
            <a:spLocks noGrp="1"/>
          </p:cNvSpPr>
          <p:nvPr>
            <p:ph type="sldNum" sz="quarter" idx="2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B5CEABB6-07DC-46E8-9B57-56EC44A396E5}" type="slidenum">
              <a:rPr lang="en-US" smtClean="0"/>
              <a:pPr/>
              <a:t>10</a:t>
            </a:fld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9605AF1-623C-4E09-AB5D-8DD0571489F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4143" y="1110286"/>
            <a:ext cx="6896878" cy="924808"/>
          </a:xfrm>
        </p:spPr>
        <p:txBody>
          <a:bodyPr>
            <a:normAutofit/>
          </a:bodyPr>
          <a:lstStyle/>
          <a:p>
            <a:r>
              <a:rPr lang="en-ZA" dirty="0"/>
              <a:t>Scaling Scores by q learning</a:t>
            </a:r>
          </a:p>
        </p:txBody>
      </p:sp>
      <p:sp>
        <p:nvSpPr>
          <p:cNvPr id="12" name="TextBox 7">
            <a:extLst>
              <a:ext uri="{FF2B5EF4-FFF2-40B4-BE49-F238E27FC236}">
                <a16:creationId xmlns:a16="http://schemas.microsoft.com/office/drawing/2014/main" id="{DCA7524D-E040-DBBE-6B90-805B0B473A62}"/>
              </a:ext>
            </a:extLst>
          </p:cNvPr>
          <p:cNvSpPr txBox="1"/>
          <p:nvPr/>
        </p:nvSpPr>
        <p:spPr>
          <a:xfrm>
            <a:off x="1317813" y="464097"/>
            <a:ext cx="13776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Result</a:t>
            </a:r>
            <a:endParaRPr lang="zh-CN" altLang="en-US" sz="32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grpSp>
        <p:nvGrpSpPr>
          <p:cNvPr id="13" name="组合 4">
            <a:extLst>
              <a:ext uri="{FF2B5EF4-FFF2-40B4-BE49-F238E27FC236}">
                <a16:creationId xmlns:a16="http://schemas.microsoft.com/office/drawing/2014/main" id="{4F8F2CF3-C9A9-3D9E-C930-6A28265C8357}"/>
              </a:ext>
            </a:extLst>
          </p:cNvPr>
          <p:cNvGrpSpPr/>
          <p:nvPr/>
        </p:nvGrpSpPr>
        <p:grpSpPr>
          <a:xfrm>
            <a:off x="645459" y="484095"/>
            <a:ext cx="537883" cy="510988"/>
            <a:chOff x="753035" y="201706"/>
            <a:chExt cx="537883" cy="510988"/>
          </a:xfrm>
        </p:grpSpPr>
        <p:sp>
          <p:nvSpPr>
            <p:cNvPr id="14" name="矩形: 圆角 2">
              <a:extLst>
                <a:ext uri="{FF2B5EF4-FFF2-40B4-BE49-F238E27FC236}">
                  <a16:creationId xmlns:a16="http://schemas.microsoft.com/office/drawing/2014/main" id="{2A57D383-AAAB-C4D2-0490-0ABD81BEDCB6}"/>
                </a:ext>
              </a:extLst>
            </p:cNvPr>
            <p:cNvSpPr/>
            <p:nvPr/>
          </p:nvSpPr>
          <p:spPr>
            <a:xfrm>
              <a:off x="887506" y="309282"/>
              <a:ext cx="403412" cy="403412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15" name="矩形: 圆角 30">
              <a:extLst>
                <a:ext uri="{FF2B5EF4-FFF2-40B4-BE49-F238E27FC236}">
                  <a16:creationId xmlns:a16="http://schemas.microsoft.com/office/drawing/2014/main" id="{FB3A93EE-BB27-22E7-0ED5-FEF79256A36C}"/>
                </a:ext>
              </a:extLst>
            </p:cNvPr>
            <p:cNvSpPr/>
            <p:nvPr/>
          </p:nvSpPr>
          <p:spPr>
            <a:xfrm>
              <a:off x="753035" y="201706"/>
              <a:ext cx="403412" cy="403412"/>
            </a:xfrm>
            <a:prstGeom prst="roundRect">
              <a:avLst/>
            </a:prstGeom>
            <a:noFill/>
            <a:ln w="38100">
              <a:solidFill>
                <a:srgbClr val="C1A36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pic>
        <p:nvPicPr>
          <p:cNvPr id="26" name="Picture 2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E22DFE72-CD96-18D3-E924-ED321D6F56E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57335" y="2945898"/>
            <a:ext cx="3087998" cy="2967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56853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7C6976CB-8AE2-4789-865F-4EDABFB02D72}"/>
              </a:ext>
            </a:extLst>
          </p:cNvPr>
          <p:cNvSpPr/>
          <p:nvPr/>
        </p:nvSpPr>
        <p:spPr>
          <a:xfrm>
            <a:off x="112537" y="612755"/>
            <a:ext cx="8178023" cy="255454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r>
              <a:rPr lang="en-US" sz="16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Reference:</a:t>
            </a:r>
          </a:p>
          <a:p>
            <a:endParaRPr lang="en-US" sz="1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en-US" sz="1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sz="1600" b="0" cap="none" spc="0" dirty="0" err="1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LearnSnake</a:t>
            </a:r>
            <a:r>
              <a:rPr lang="en-US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: Teaching an AI to play Snake using Reinforcement Learning (Q-Learning): https://italolelis.com/snake</a:t>
            </a:r>
          </a:p>
          <a:p>
            <a:endParaRPr lang="en-US" sz="1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r>
              <a:rPr lang="en-US" sz="16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Simple Reinforcement Learning: Q-learning: https://towardsdatascience.com/simple-reinforcement-learning-q-learning-fcddc4b6fe56</a:t>
            </a:r>
            <a:endParaRPr lang="en-US" sz="16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  <a:p>
            <a:endParaRPr lang="en-US" sz="1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20647679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4BD7D913-20F0-448F-A128-066D4BC741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矩形: 圆角 1">
            <a:extLst>
              <a:ext uri="{FF2B5EF4-FFF2-40B4-BE49-F238E27FC236}">
                <a16:creationId xmlns:a16="http://schemas.microsoft.com/office/drawing/2014/main" id="{395A325F-09AC-4FC5-AB1C-6DCD16341D2F}"/>
              </a:ext>
            </a:extLst>
          </p:cNvPr>
          <p:cNvSpPr/>
          <p:nvPr/>
        </p:nvSpPr>
        <p:spPr>
          <a:xfrm>
            <a:off x="1736034" y="2067339"/>
            <a:ext cx="8719934" cy="3135702"/>
          </a:xfrm>
          <a:prstGeom prst="roundRect">
            <a:avLst/>
          </a:prstGeom>
          <a:noFill/>
          <a:ln w="57150">
            <a:solidFill>
              <a:srgbClr val="C1A36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8BE967CD-26C7-49CB-B708-8E61BFFFBA58}"/>
              </a:ext>
            </a:extLst>
          </p:cNvPr>
          <p:cNvSpPr txBox="1"/>
          <p:nvPr/>
        </p:nvSpPr>
        <p:spPr>
          <a:xfrm>
            <a:off x="4982815" y="3404357"/>
            <a:ext cx="222636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dist"/>
            <a:r>
              <a:rPr lang="en-US" altLang="zh-CN" sz="2400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THANKS</a:t>
            </a:r>
            <a:endParaRPr lang="zh-CN" altLang="en-US" sz="2400" b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731987087"/>
      </p:ext>
    </p:extLst>
  </p:cSld>
  <p:clrMapOvr>
    <a:masterClrMapping/>
  </p:clrMapOvr>
  <p:transition spd="slow" advTm="0">
    <p:push dir="u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4BD7D913-20F0-448F-A128-066D4BC7410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矩形: 圆角 1">
            <a:extLst>
              <a:ext uri="{FF2B5EF4-FFF2-40B4-BE49-F238E27FC236}">
                <a16:creationId xmlns:a16="http://schemas.microsoft.com/office/drawing/2014/main" id="{395A325F-09AC-4FC5-AB1C-6DCD16341D2F}"/>
              </a:ext>
            </a:extLst>
          </p:cNvPr>
          <p:cNvSpPr/>
          <p:nvPr/>
        </p:nvSpPr>
        <p:spPr>
          <a:xfrm>
            <a:off x="11436823" y="459914"/>
            <a:ext cx="1019034" cy="874205"/>
          </a:xfrm>
          <a:prstGeom prst="roundRect">
            <a:avLst>
              <a:gd name="adj" fmla="val 10456"/>
            </a:avLst>
          </a:prstGeom>
          <a:noFill/>
          <a:ln w="38100">
            <a:solidFill>
              <a:srgbClr val="C1A36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9299B806-E94D-4BE5-8632-7D15D14E9899}"/>
              </a:ext>
            </a:extLst>
          </p:cNvPr>
          <p:cNvSpPr/>
          <p:nvPr/>
        </p:nvSpPr>
        <p:spPr>
          <a:xfrm>
            <a:off x="6715608" y="1831712"/>
            <a:ext cx="5064868" cy="41242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b="1" dirty="0"/>
              <a:t>Snake Game</a:t>
            </a:r>
          </a:p>
          <a:p>
            <a:endParaRPr lang="en-US" b="1" dirty="0"/>
          </a:p>
          <a:p>
            <a:endParaRPr lang="en-US" dirty="0"/>
          </a:p>
          <a:p>
            <a:r>
              <a:rPr lang="en-US" dirty="0"/>
              <a:t>Popular computer game with player's control. </a:t>
            </a:r>
          </a:p>
          <a:p>
            <a:r>
              <a:rPr lang="en-US" dirty="0"/>
              <a:t>The score is increased every time it eats the fruit. </a:t>
            </a:r>
          </a:p>
          <a:p>
            <a:r>
              <a:rPr lang="en-US" dirty="0"/>
              <a:t>Snake eats a fruit, and it grows in its size.</a:t>
            </a:r>
          </a:p>
          <a:p>
            <a:endParaRPr lang="en-US" b="1" dirty="0"/>
          </a:p>
          <a:p>
            <a:r>
              <a:rPr lang="en-US" b="1" dirty="0"/>
              <a:t>Lose Condition:</a:t>
            </a:r>
          </a:p>
          <a:p>
            <a:endParaRPr lang="en-US" dirty="0"/>
          </a:p>
          <a:p>
            <a:r>
              <a:rPr lang="en-US" dirty="0"/>
              <a:t>1: The snake crashes into the wall</a:t>
            </a:r>
          </a:p>
          <a:p>
            <a:endParaRPr lang="en-US" dirty="0"/>
          </a:p>
          <a:p>
            <a:r>
              <a:rPr lang="en-US" dirty="0"/>
              <a:t>2: The snake head crashes into its own body</a:t>
            </a:r>
          </a:p>
        </p:txBody>
      </p:sp>
      <p:sp>
        <p:nvSpPr>
          <p:cNvPr id="10" name="矩形: 圆角 9">
            <a:extLst>
              <a:ext uri="{FF2B5EF4-FFF2-40B4-BE49-F238E27FC236}">
                <a16:creationId xmlns:a16="http://schemas.microsoft.com/office/drawing/2014/main" id="{F6DEE837-37B4-4C97-A6CB-533647F2D6EE}"/>
              </a:ext>
            </a:extLst>
          </p:cNvPr>
          <p:cNvSpPr/>
          <p:nvPr/>
        </p:nvSpPr>
        <p:spPr>
          <a:xfrm>
            <a:off x="6970346" y="1619036"/>
            <a:ext cx="1065661" cy="45719"/>
          </a:xfrm>
          <a:prstGeom prst="roundRect">
            <a:avLst>
              <a:gd name="adj" fmla="val 0"/>
            </a:avLst>
          </a:prstGeom>
          <a:solidFill>
            <a:srgbClr val="C1A36C"/>
          </a:solidFill>
          <a:ln w="12700">
            <a:solidFill>
              <a:srgbClr val="C1A36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0A5BD354-551B-4EB6-9DDB-87F2EEF4B7E2}"/>
              </a:ext>
            </a:extLst>
          </p:cNvPr>
          <p:cNvSpPr/>
          <p:nvPr/>
        </p:nvSpPr>
        <p:spPr>
          <a:xfrm>
            <a:off x="577416" y="1374756"/>
            <a:ext cx="5381767" cy="4068481"/>
          </a:xfrm>
          <a:prstGeom prst="roundRect">
            <a:avLst>
              <a:gd name="adj" fmla="val 10456"/>
            </a:avLst>
          </a:prstGeom>
          <a:noFill/>
          <a:ln w="38100">
            <a:solidFill>
              <a:srgbClr val="C1A36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文本框 11">
            <a:extLst>
              <a:ext uri="{FF2B5EF4-FFF2-40B4-BE49-F238E27FC236}">
                <a16:creationId xmlns:a16="http://schemas.microsoft.com/office/drawing/2014/main" id="{0A7EC238-508C-48B0-BBD3-BCFEF8F3E114}"/>
              </a:ext>
            </a:extLst>
          </p:cNvPr>
          <p:cNvSpPr txBox="1"/>
          <p:nvPr/>
        </p:nvSpPr>
        <p:spPr>
          <a:xfrm>
            <a:off x="1156534" y="-441403"/>
            <a:ext cx="4657278" cy="64479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dist">
              <a:defRPr sz="23900" b="1">
                <a:solidFill>
                  <a:srgbClr val="ECF8F6"/>
                </a:solidFill>
                <a:latin typeface="字魂59号-创粗黑" panose="00000500000000000000" pitchFamily="2" charset="-122"/>
                <a:ea typeface="字魂59号-创粗黑" panose="00000500000000000000" pitchFamily="2" charset="-122"/>
              </a:defRPr>
            </a:lvl1pPr>
          </a:lstStyle>
          <a:p>
            <a:pPr algn="l"/>
            <a:r>
              <a:rPr lang="en-US" altLang="zh-CN" sz="41300" dirty="0">
                <a:solidFill>
                  <a:schemeClr val="bg1">
                    <a:lumMod val="95000"/>
                  </a:schemeClr>
                </a:solidFill>
                <a:latin typeface="+mn-lt"/>
                <a:ea typeface="+mn-ea"/>
                <a:cs typeface="+mn-ea"/>
                <a:sym typeface="+mn-lt"/>
              </a:rPr>
              <a:t>.</a:t>
            </a:r>
            <a:endParaRPr lang="zh-CN" altLang="en-US" sz="41300" dirty="0">
              <a:solidFill>
                <a:schemeClr val="bg1">
                  <a:lumMod val="95000"/>
                </a:schemeClr>
              </a:solidFill>
              <a:latin typeface="+mn-lt"/>
              <a:ea typeface="+mn-ea"/>
              <a:cs typeface="+mn-ea"/>
              <a:sym typeface="+mn-lt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8234356-BB87-89D3-8C1C-1318CC158F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2676" y="1685370"/>
            <a:ext cx="4749667" cy="3535970"/>
          </a:xfrm>
          <a:prstGeom prst="rect">
            <a:avLst/>
          </a:prstGeom>
        </p:spPr>
      </p:pic>
      <p:sp>
        <p:nvSpPr>
          <p:cNvPr id="9" name="Google Shape;86;p19">
            <a:extLst>
              <a:ext uri="{FF2B5EF4-FFF2-40B4-BE49-F238E27FC236}">
                <a16:creationId xmlns:a16="http://schemas.microsoft.com/office/drawing/2014/main" id="{D38B7F3E-09A1-B694-C77C-94A0BEA5FCE2}"/>
              </a:ext>
            </a:extLst>
          </p:cNvPr>
          <p:cNvSpPr txBox="1"/>
          <p:nvPr/>
        </p:nvSpPr>
        <p:spPr>
          <a:xfrm>
            <a:off x="735233" y="437619"/>
            <a:ext cx="5064551" cy="4342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sz="5400" b="1" i="0" dirty="0">
                <a:solidFill>
                  <a:srgbClr val="24292F"/>
                </a:solidFill>
                <a:effectLst/>
                <a:latin typeface="-apple-system"/>
              </a:rPr>
              <a:t>PyGame</a:t>
            </a:r>
            <a:endParaRPr lang="en-US" sz="5400" b="1" i="0" dirty="0">
              <a:solidFill>
                <a:srgbClr val="24292F"/>
              </a:solidFill>
              <a:effectLst/>
              <a:latin typeface="-apple-system"/>
            </a:endParaRPr>
          </a:p>
        </p:txBody>
      </p:sp>
    </p:spTree>
    <p:extLst>
      <p:ext uri="{BB962C8B-B14F-4D97-AF65-F5344CB8AC3E}">
        <p14:creationId xmlns:p14="http://schemas.microsoft.com/office/powerpoint/2010/main" val="6284157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Tm="0">
        <p:split orient="vert"/>
      </p:transition>
    </mc:Choice>
    <mc:Fallback xmlns="">
      <p:transition spd="slow" advTm="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6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4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8" grpId="0"/>
      <p:bldP spid="10" grpId="0" animBg="1"/>
      <p:bldP spid="11" grpId="0" animBg="1"/>
      <p:bldP spid="1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F0ADAAAB-33B7-4A68-9F2D-D3E7AEECD688}"/>
              </a:ext>
            </a:extLst>
          </p:cNvPr>
          <p:cNvGrpSpPr/>
          <p:nvPr/>
        </p:nvGrpSpPr>
        <p:grpSpPr>
          <a:xfrm>
            <a:off x="645459" y="484095"/>
            <a:ext cx="537883" cy="510988"/>
            <a:chOff x="753035" y="201706"/>
            <a:chExt cx="537883" cy="510988"/>
          </a:xfrm>
        </p:grpSpPr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id="{3A21832E-16EB-4C94-AB88-EEB7C5015D9D}"/>
                </a:ext>
              </a:extLst>
            </p:cNvPr>
            <p:cNvSpPr/>
            <p:nvPr/>
          </p:nvSpPr>
          <p:spPr>
            <a:xfrm>
              <a:off x="887506" y="309282"/>
              <a:ext cx="403412" cy="403412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" name="矩形: 圆角 30">
              <a:extLst>
                <a:ext uri="{FF2B5EF4-FFF2-40B4-BE49-F238E27FC236}">
                  <a16:creationId xmlns:a16="http://schemas.microsoft.com/office/drawing/2014/main" id="{0E86C01F-DD96-49C0-BF99-A96C9B6A7070}"/>
                </a:ext>
              </a:extLst>
            </p:cNvPr>
            <p:cNvSpPr/>
            <p:nvPr/>
          </p:nvSpPr>
          <p:spPr>
            <a:xfrm>
              <a:off x="753035" y="201706"/>
              <a:ext cx="403412" cy="403412"/>
            </a:xfrm>
            <a:prstGeom prst="roundRect">
              <a:avLst/>
            </a:prstGeom>
            <a:noFill/>
            <a:ln w="38100">
              <a:solidFill>
                <a:srgbClr val="C1A36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6" name="TextBox 7">
            <a:extLst>
              <a:ext uri="{FF2B5EF4-FFF2-40B4-BE49-F238E27FC236}">
                <a16:creationId xmlns:a16="http://schemas.microsoft.com/office/drawing/2014/main" id="{19ADCF51-1ECF-44C0-8DCE-4E782C23F697}"/>
              </a:ext>
            </a:extLst>
          </p:cNvPr>
          <p:cNvSpPr txBox="1"/>
          <p:nvPr/>
        </p:nvSpPr>
        <p:spPr>
          <a:xfrm>
            <a:off x="1317813" y="464097"/>
            <a:ext cx="20351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Objective</a:t>
            </a:r>
            <a:endParaRPr lang="zh-CN" altLang="en-US" sz="32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42" name="Google Shape;86;p19">
            <a:extLst>
              <a:ext uri="{FF2B5EF4-FFF2-40B4-BE49-F238E27FC236}">
                <a16:creationId xmlns:a16="http://schemas.microsoft.com/office/drawing/2014/main" id="{FBFFD69E-1E64-4CFF-988D-A88C0E20E300}"/>
              </a:ext>
            </a:extLst>
          </p:cNvPr>
          <p:cNvSpPr txBox="1"/>
          <p:nvPr/>
        </p:nvSpPr>
        <p:spPr>
          <a:xfrm>
            <a:off x="1048871" y="1854846"/>
            <a:ext cx="5064551" cy="4342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i="0" dirty="0">
                <a:solidFill>
                  <a:srgbClr val="24292F"/>
                </a:solidFill>
                <a:effectLst/>
                <a:latin typeface="-apple-system"/>
              </a:rPr>
              <a:t>Apply  </a:t>
            </a:r>
            <a:r>
              <a:rPr lang="en-US" sz="2400" b="0" i="0" dirty="0">
                <a:solidFill>
                  <a:srgbClr val="24292F"/>
                </a:solidFill>
                <a:effectLst/>
                <a:latin typeface="-apple-system"/>
              </a:rPr>
              <a:t>Reinforcement </a:t>
            </a:r>
            <a:r>
              <a:rPr lang="en-US" sz="2400" dirty="0">
                <a:solidFill>
                  <a:srgbClr val="24292F"/>
                </a:solidFill>
                <a:latin typeface="-apple-system"/>
              </a:rPr>
              <a:t>L</a:t>
            </a:r>
            <a:r>
              <a:rPr lang="en-US" sz="2400" b="0" i="0" dirty="0">
                <a:solidFill>
                  <a:srgbClr val="24292F"/>
                </a:solidFill>
                <a:effectLst/>
                <a:latin typeface="-apple-system"/>
              </a:rPr>
              <a:t>earning 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>
              <a:solidFill>
                <a:srgbClr val="24292F"/>
              </a:solidFill>
              <a:latin typeface="-apple-system"/>
              <a:cs typeface="+mn-ea"/>
              <a:sym typeface="+mn-l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u="none" strike="noStrike" cap="none" dirty="0">
                <a:solidFill>
                  <a:srgbClr val="24292F"/>
                </a:solidFill>
                <a:latin typeface="-apple-system"/>
                <a:cs typeface="+mn-ea"/>
                <a:sym typeface="+mn-lt"/>
              </a:rPr>
              <a:t>ON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>
              <a:solidFill>
                <a:srgbClr val="24292F"/>
              </a:solidFill>
              <a:latin typeface="-apple-system"/>
              <a:cs typeface="+mn-ea"/>
              <a:sym typeface="+mn-l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u="none" strike="noStrike" cap="none" dirty="0" err="1">
                <a:solidFill>
                  <a:srgbClr val="24292F"/>
                </a:solidFill>
                <a:latin typeface="-apple-system"/>
                <a:cs typeface="+mn-ea"/>
                <a:sym typeface="+mn-lt"/>
              </a:rPr>
              <a:t>SnakeGame</a:t>
            </a:r>
            <a:endParaRPr lang="en-US" sz="4000" u="none" strike="noStrike" cap="none" dirty="0">
              <a:solidFill>
                <a:srgbClr val="24292F"/>
              </a:solidFill>
              <a:latin typeface="-apple-system"/>
              <a:cs typeface="+mn-ea"/>
              <a:sym typeface="+mn-lt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sz="2400" b="0" i="0" dirty="0">
              <a:solidFill>
                <a:srgbClr val="24292F"/>
              </a:solidFill>
              <a:latin typeface="-apple-system"/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939889" y="484095"/>
            <a:ext cx="175637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>
                <a:solidFill>
                  <a:srgbClr val="FFFFFF"/>
                </a:solidFill>
              </a:rPr>
              <a:t>https://www.ypppt.com/</a:t>
            </a:r>
            <a:endParaRPr lang="zh-CN" altLang="en-US" sz="1050" dirty="0">
              <a:solidFill>
                <a:srgbClr val="FFFFF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D857DA2-0933-0AB4-94C2-911971A424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6262" y="1814909"/>
            <a:ext cx="6001489" cy="3010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304412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drape"/>
      </p:transition>
    </mc:Choice>
    <mc:Fallback xmlns="">
      <p:transition spd="slow" advTm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F0ADAAAB-33B7-4A68-9F2D-D3E7AEECD688}"/>
              </a:ext>
            </a:extLst>
          </p:cNvPr>
          <p:cNvGrpSpPr/>
          <p:nvPr/>
        </p:nvGrpSpPr>
        <p:grpSpPr>
          <a:xfrm>
            <a:off x="645459" y="484095"/>
            <a:ext cx="537883" cy="510988"/>
            <a:chOff x="753035" y="201706"/>
            <a:chExt cx="537883" cy="510988"/>
          </a:xfrm>
        </p:grpSpPr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id="{3A21832E-16EB-4C94-AB88-EEB7C5015D9D}"/>
                </a:ext>
              </a:extLst>
            </p:cNvPr>
            <p:cNvSpPr/>
            <p:nvPr/>
          </p:nvSpPr>
          <p:spPr>
            <a:xfrm>
              <a:off x="887506" y="309282"/>
              <a:ext cx="403412" cy="403412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" name="矩形: 圆角 30">
              <a:extLst>
                <a:ext uri="{FF2B5EF4-FFF2-40B4-BE49-F238E27FC236}">
                  <a16:creationId xmlns:a16="http://schemas.microsoft.com/office/drawing/2014/main" id="{0E86C01F-DD96-49C0-BF99-A96C9B6A7070}"/>
                </a:ext>
              </a:extLst>
            </p:cNvPr>
            <p:cNvSpPr/>
            <p:nvPr/>
          </p:nvSpPr>
          <p:spPr>
            <a:xfrm>
              <a:off x="753035" y="201706"/>
              <a:ext cx="403412" cy="403412"/>
            </a:xfrm>
            <a:prstGeom prst="roundRect">
              <a:avLst/>
            </a:prstGeom>
            <a:noFill/>
            <a:ln w="38100">
              <a:solidFill>
                <a:srgbClr val="C1A36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6" name="TextBox 7">
            <a:extLst>
              <a:ext uri="{FF2B5EF4-FFF2-40B4-BE49-F238E27FC236}">
                <a16:creationId xmlns:a16="http://schemas.microsoft.com/office/drawing/2014/main" id="{19ADCF51-1ECF-44C0-8DCE-4E782C23F697}"/>
              </a:ext>
            </a:extLst>
          </p:cNvPr>
          <p:cNvSpPr txBox="1"/>
          <p:nvPr/>
        </p:nvSpPr>
        <p:spPr>
          <a:xfrm>
            <a:off x="1317813" y="464097"/>
            <a:ext cx="2346283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Q Learning</a:t>
            </a:r>
            <a:endParaRPr lang="zh-CN" altLang="en-US" sz="32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1B53188B-4380-43EC-8D1D-C3A2FFA80244}"/>
              </a:ext>
            </a:extLst>
          </p:cNvPr>
          <p:cNvSpPr txBox="1"/>
          <p:nvPr/>
        </p:nvSpPr>
        <p:spPr>
          <a:xfrm>
            <a:off x="7006876" y="4928987"/>
            <a:ext cx="12105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标题文内容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78800CD0-D651-4204-BE92-C6B90EE64927}"/>
              </a:ext>
            </a:extLst>
          </p:cNvPr>
          <p:cNvSpPr txBox="1"/>
          <p:nvPr/>
        </p:nvSpPr>
        <p:spPr>
          <a:xfrm>
            <a:off x="9374442" y="4941161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标题文字内容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3785F3D7-7FCB-430F-845E-F5DB3C901202}"/>
              </a:ext>
            </a:extLst>
          </p:cNvPr>
          <p:cNvSpPr txBox="1"/>
          <p:nvPr/>
        </p:nvSpPr>
        <p:spPr>
          <a:xfrm>
            <a:off x="9473684" y="5230565"/>
            <a:ext cx="159210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zh-CN" sz="1000" dirty="0">
                <a:solidFill>
                  <a:schemeClr val="bg1"/>
                </a:solidFill>
                <a:cs typeface="+mn-ea"/>
                <a:sym typeface="+mn-lt"/>
              </a:rPr>
              <a:t>ENTER THE TITLE HERE</a:t>
            </a:r>
          </a:p>
        </p:txBody>
      </p:sp>
      <p:sp>
        <p:nvSpPr>
          <p:cNvPr id="42" name="Google Shape;86;p19">
            <a:extLst>
              <a:ext uri="{FF2B5EF4-FFF2-40B4-BE49-F238E27FC236}">
                <a16:creationId xmlns:a16="http://schemas.microsoft.com/office/drawing/2014/main" id="{FBFFD69E-1E64-4CFF-988D-A88C0E20E300}"/>
              </a:ext>
            </a:extLst>
          </p:cNvPr>
          <p:cNvSpPr txBox="1"/>
          <p:nvPr/>
        </p:nvSpPr>
        <p:spPr>
          <a:xfrm>
            <a:off x="779930" y="1416380"/>
            <a:ext cx="4532022" cy="4342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Observation of the environment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Deciding how to act using some strategy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Acting accordingly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Receiving a reward or penalty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Learning from the experiences and refining our strategy</a:t>
            </a: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endParaRPr lang="en-US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Iterate until an optimal strategy is found</a:t>
            </a:r>
            <a:endParaRPr b="0" i="0" u="none" strike="noStrike" cap="none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939889" y="484095"/>
            <a:ext cx="175637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>
                <a:solidFill>
                  <a:srgbClr val="FFFFFF"/>
                </a:solidFill>
              </a:rPr>
              <a:t>https://www.ypppt.com/</a:t>
            </a:r>
            <a:endParaRPr lang="zh-CN" altLang="en-US" sz="1050" dirty="0">
              <a:solidFill>
                <a:srgbClr val="FFFFFF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282C6751-99DE-0806-70DD-27F0FC8C693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61498" y="362454"/>
            <a:ext cx="6329390" cy="2310482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CE0C6011-759B-A7A1-DDA3-29B394FFF5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61498" y="2794391"/>
            <a:ext cx="6433709" cy="38514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79588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drape"/>
      </p:transition>
    </mc:Choice>
    <mc:Fallback xmlns="">
      <p:transition spd="slow" advTm="0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FAC81818-8260-4E49-9FCC-569FDE30B0B1}"/>
              </a:ext>
            </a:extLst>
          </p:cNvPr>
          <p:cNvSpPr>
            <a:spLocks noGrp="1"/>
          </p:cNvSpPr>
          <p:nvPr>
            <p:ph type="body" sz="quarter" idx="40"/>
          </p:nvPr>
        </p:nvSpPr>
        <p:spPr>
          <a:xfrm>
            <a:off x="5915426" y="3504819"/>
            <a:ext cx="787913" cy="343425"/>
          </a:xfrm>
        </p:spPr>
        <p:txBody>
          <a:bodyPr>
            <a:normAutofit fontScale="92500" lnSpcReduction="20000"/>
          </a:bodyPr>
          <a:lstStyle/>
          <a:p>
            <a:r>
              <a:rPr lang="en-ZA" sz="2400" dirty="0"/>
              <a:t>0.80</a:t>
            </a:r>
          </a:p>
          <a:p>
            <a:endParaRPr lang="en-ZA" sz="240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6684294-49A0-4C63-A7D7-E3BF9E591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44320" y="894616"/>
            <a:ext cx="10134601" cy="731308"/>
          </a:xfrm>
        </p:spPr>
        <p:txBody>
          <a:bodyPr/>
          <a:lstStyle/>
          <a:p>
            <a:r>
              <a:rPr lang="en-ZA" dirty="0">
                <a:solidFill>
                  <a:srgbClr val="00B0F0"/>
                </a:solidFill>
              </a:rPr>
              <a:t>Implementing q-learning(parameters)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59ECD5-0EAD-48D0-B30B-16305BC10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32746"/>
            <a:ext cx="2743200" cy="288729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5</a:t>
            </a:fld>
            <a:endParaRPr lang="en-ZA" dirty="0"/>
          </a:p>
        </p:txBody>
      </p:sp>
      <p:sp>
        <p:nvSpPr>
          <p:cNvPr id="43" name="Text Placeholder 32">
            <a:extLst>
              <a:ext uri="{FF2B5EF4-FFF2-40B4-BE49-F238E27FC236}">
                <a16:creationId xmlns:a16="http://schemas.microsoft.com/office/drawing/2014/main" id="{A73003EF-6143-460A-9787-61DCD9FD999B}"/>
              </a:ext>
            </a:extLst>
          </p:cNvPr>
          <p:cNvSpPr txBox="1">
            <a:spLocks/>
          </p:cNvSpPr>
          <p:nvPr/>
        </p:nvSpPr>
        <p:spPr>
          <a:xfrm>
            <a:off x="8275909" y="5594641"/>
            <a:ext cx="1690417" cy="17766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dirty="0">
                <a:solidFill>
                  <a:schemeClr val="bg1"/>
                </a:solidFill>
              </a:rPr>
              <a:t>July, 20XX</a:t>
            </a:r>
          </a:p>
        </p:txBody>
      </p:sp>
      <p:cxnSp>
        <p:nvCxnSpPr>
          <p:cNvPr id="48" name="Straight Connector 47" descr="Milestone Connector">
            <a:extLst>
              <a:ext uri="{FF2B5EF4-FFF2-40B4-BE49-F238E27FC236}">
                <a16:creationId xmlns:a16="http://schemas.microsoft.com/office/drawing/2014/main" id="{53BC501E-8914-41D2-8643-052558AA1E7D}"/>
              </a:ext>
            </a:extLst>
          </p:cNvPr>
          <p:cNvCxnSpPr>
            <a:cxnSpLocks/>
          </p:cNvCxnSpPr>
          <p:nvPr/>
        </p:nvCxnSpPr>
        <p:spPr>
          <a:xfrm>
            <a:off x="11425435" y="2932089"/>
            <a:ext cx="0" cy="67788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Straight Connector 78" descr="Milestone Connector">
            <a:extLst>
              <a:ext uri="{FF2B5EF4-FFF2-40B4-BE49-F238E27FC236}">
                <a16:creationId xmlns:a16="http://schemas.microsoft.com/office/drawing/2014/main" id="{DDE330BB-3050-4A17-AE6F-F29C5255185E}"/>
              </a:ext>
            </a:extLst>
          </p:cNvPr>
          <p:cNvCxnSpPr>
            <a:cxnSpLocks/>
          </p:cNvCxnSpPr>
          <p:nvPr/>
        </p:nvCxnSpPr>
        <p:spPr>
          <a:xfrm>
            <a:off x="3076711" y="2972603"/>
            <a:ext cx="932" cy="421796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1" name="Text Placeholder 31">
            <a:extLst>
              <a:ext uri="{FF2B5EF4-FFF2-40B4-BE49-F238E27FC236}">
                <a16:creationId xmlns:a16="http://schemas.microsoft.com/office/drawing/2014/main" id="{3EA3570C-044A-4064-B14D-0F904D074556}"/>
              </a:ext>
            </a:extLst>
          </p:cNvPr>
          <p:cNvSpPr txBox="1">
            <a:spLocks/>
          </p:cNvSpPr>
          <p:nvPr/>
        </p:nvSpPr>
        <p:spPr>
          <a:xfrm>
            <a:off x="5190031" y="2292652"/>
            <a:ext cx="2057804" cy="44439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ZA" sz="1400" dirty="0">
                <a:latin typeface="+mj-lt"/>
                <a:ea typeface="+mj-ea"/>
                <a:cs typeface="+mj-cs"/>
              </a:rPr>
              <a:t>Gamma</a:t>
            </a:r>
            <a:endParaRPr lang="en-ZA" sz="1100" dirty="0"/>
          </a:p>
        </p:txBody>
      </p:sp>
      <p:cxnSp>
        <p:nvCxnSpPr>
          <p:cNvPr id="83" name="Straight Connector 82" descr="Milestone Connector">
            <a:extLst>
              <a:ext uri="{FF2B5EF4-FFF2-40B4-BE49-F238E27FC236}">
                <a16:creationId xmlns:a16="http://schemas.microsoft.com/office/drawing/2014/main" id="{59880569-8A8E-41C5-BED0-640848E135F2}"/>
              </a:ext>
            </a:extLst>
          </p:cNvPr>
          <p:cNvCxnSpPr>
            <a:cxnSpLocks/>
          </p:cNvCxnSpPr>
          <p:nvPr/>
        </p:nvCxnSpPr>
        <p:spPr>
          <a:xfrm>
            <a:off x="6223933" y="2970858"/>
            <a:ext cx="1667" cy="425453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5" name="Text Placeholder 31">
            <a:extLst>
              <a:ext uri="{FF2B5EF4-FFF2-40B4-BE49-F238E27FC236}">
                <a16:creationId xmlns:a16="http://schemas.microsoft.com/office/drawing/2014/main" id="{A094E423-7CE9-4B99-92DE-803EDA3A01EC}"/>
              </a:ext>
            </a:extLst>
          </p:cNvPr>
          <p:cNvSpPr txBox="1">
            <a:spLocks/>
          </p:cNvSpPr>
          <p:nvPr/>
        </p:nvSpPr>
        <p:spPr>
          <a:xfrm>
            <a:off x="9121117" y="2296437"/>
            <a:ext cx="2057804" cy="444391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ZA" sz="1400" dirty="0">
                <a:latin typeface="+mj-lt"/>
                <a:ea typeface="+mj-ea"/>
                <a:cs typeface="+mj-cs"/>
              </a:rPr>
              <a:t>Learning rate </a:t>
            </a:r>
            <a:endParaRPr lang="en-ZA" sz="1100" dirty="0"/>
          </a:p>
        </p:txBody>
      </p:sp>
      <p:cxnSp>
        <p:nvCxnSpPr>
          <p:cNvPr id="87" name="Straight Connector 86" descr="Milestone Connector">
            <a:extLst>
              <a:ext uri="{FF2B5EF4-FFF2-40B4-BE49-F238E27FC236}">
                <a16:creationId xmlns:a16="http://schemas.microsoft.com/office/drawing/2014/main" id="{210A4F88-A1D6-4474-8086-55B9DC9AF526}"/>
              </a:ext>
            </a:extLst>
          </p:cNvPr>
          <p:cNvCxnSpPr>
            <a:cxnSpLocks/>
          </p:cNvCxnSpPr>
          <p:nvPr/>
        </p:nvCxnSpPr>
        <p:spPr>
          <a:xfrm>
            <a:off x="10150019" y="2973452"/>
            <a:ext cx="0" cy="420947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1" name="Straight Connector 90" descr="Milestone Connector">
            <a:extLst>
              <a:ext uri="{FF2B5EF4-FFF2-40B4-BE49-F238E27FC236}">
                <a16:creationId xmlns:a16="http://schemas.microsoft.com/office/drawing/2014/main" id="{9FC428EC-C5B0-4535-8B88-FF6BE9F35E3F}"/>
              </a:ext>
            </a:extLst>
          </p:cNvPr>
          <p:cNvCxnSpPr>
            <a:cxnSpLocks/>
          </p:cNvCxnSpPr>
          <p:nvPr/>
        </p:nvCxnSpPr>
        <p:spPr>
          <a:xfrm>
            <a:off x="2287514" y="4806737"/>
            <a:ext cx="505" cy="425339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3" name="Text Placeholder 31">
            <a:extLst>
              <a:ext uri="{FF2B5EF4-FFF2-40B4-BE49-F238E27FC236}">
                <a16:creationId xmlns:a16="http://schemas.microsoft.com/office/drawing/2014/main" id="{0DB3BBAB-4897-4AAE-8104-E8D840C01351}"/>
              </a:ext>
            </a:extLst>
          </p:cNvPr>
          <p:cNvSpPr txBox="1">
            <a:spLocks/>
          </p:cNvSpPr>
          <p:nvPr/>
        </p:nvSpPr>
        <p:spPr>
          <a:xfrm>
            <a:off x="4406652" y="5379367"/>
            <a:ext cx="2057804" cy="4443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ZA" sz="1400" dirty="0">
                <a:latin typeface="+mj-lt"/>
                <a:ea typeface="+mj-ea"/>
                <a:cs typeface="+mj-cs"/>
              </a:rPr>
              <a:t>Reward</a:t>
            </a:r>
            <a:endParaRPr lang="en-ZA" sz="1100" dirty="0"/>
          </a:p>
        </p:txBody>
      </p:sp>
      <p:cxnSp>
        <p:nvCxnSpPr>
          <p:cNvPr id="95" name="Straight Connector 94" descr="Milestone Connector">
            <a:extLst>
              <a:ext uri="{FF2B5EF4-FFF2-40B4-BE49-F238E27FC236}">
                <a16:creationId xmlns:a16="http://schemas.microsoft.com/office/drawing/2014/main" id="{8555111D-9395-4F5A-9ED2-433142ABA373}"/>
              </a:ext>
            </a:extLst>
          </p:cNvPr>
          <p:cNvCxnSpPr>
            <a:cxnSpLocks/>
          </p:cNvCxnSpPr>
          <p:nvPr/>
        </p:nvCxnSpPr>
        <p:spPr>
          <a:xfrm>
            <a:off x="5435238" y="4806737"/>
            <a:ext cx="317" cy="425339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7" name="Text Placeholder 31">
            <a:extLst>
              <a:ext uri="{FF2B5EF4-FFF2-40B4-BE49-F238E27FC236}">
                <a16:creationId xmlns:a16="http://schemas.microsoft.com/office/drawing/2014/main" id="{0D97546E-1259-4E0A-BF25-B53C6C7D9B5D}"/>
              </a:ext>
            </a:extLst>
          </p:cNvPr>
          <p:cNvSpPr txBox="1">
            <a:spLocks/>
          </p:cNvSpPr>
          <p:nvPr/>
        </p:nvSpPr>
        <p:spPr>
          <a:xfrm>
            <a:off x="7581698" y="5379367"/>
            <a:ext cx="2057804" cy="4443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ZA" sz="1400" dirty="0">
                <a:latin typeface="+mj-lt"/>
                <a:ea typeface="+mj-ea"/>
                <a:cs typeface="+mj-cs"/>
              </a:rPr>
              <a:t>Exploring</a:t>
            </a:r>
            <a:endParaRPr lang="en-ZA" sz="1100" dirty="0"/>
          </a:p>
        </p:txBody>
      </p:sp>
      <p:cxnSp>
        <p:nvCxnSpPr>
          <p:cNvPr id="99" name="Straight Connector 98" descr="Milestone Connector">
            <a:extLst>
              <a:ext uri="{FF2B5EF4-FFF2-40B4-BE49-F238E27FC236}">
                <a16:creationId xmlns:a16="http://schemas.microsoft.com/office/drawing/2014/main" id="{33DBE3DD-4F6D-4C20-B843-AA0BC8BCF263}"/>
              </a:ext>
            </a:extLst>
          </p:cNvPr>
          <p:cNvCxnSpPr>
            <a:cxnSpLocks/>
          </p:cNvCxnSpPr>
          <p:nvPr/>
        </p:nvCxnSpPr>
        <p:spPr>
          <a:xfrm>
            <a:off x="8591938" y="4806737"/>
            <a:ext cx="0" cy="425339"/>
          </a:xfrm>
          <a:prstGeom prst="line">
            <a:avLst/>
          </a:prstGeom>
          <a:ln>
            <a:solidFill>
              <a:schemeClr val="accent1"/>
            </a:solidFill>
            <a:headEnd type="none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Text Placeholder 31">
            <a:extLst>
              <a:ext uri="{FF2B5EF4-FFF2-40B4-BE49-F238E27FC236}">
                <a16:creationId xmlns:a16="http://schemas.microsoft.com/office/drawing/2014/main" id="{64A4C147-A5B5-415E-B023-FDD74E3170FA}"/>
              </a:ext>
            </a:extLst>
          </p:cNvPr>
          <p:cNvSpPr txBox="1">
            <a:spLocks/>
          </p:cNvSpPr>
          <p:nvPr/>
        </p:nvSpPr>
        <p:spPr>
          <a:xfrm>
            <a:off x="2042184" y="2110645"/>
            <a:ext cx="2057400" cy="628699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ZA" sz="1400" dirty="0">
                <a:latin typeface="+mj-lt"/>
                <a:ea typeface="+mj-ea"/>
                <a:cs typeface="+mj-cs"/>
              </a:rPr>
              <a:t>Q values of all states initializing</a:t>
            </a:r>
            <a:endParaRPr lang="en-ZA" sz="1100" dirty="0"/>
          </a:p>
        </p:txBody>
      </p:sp>
      <p:sp>
        <p:nvSpPr>
          <p:cNvPr id="132" name="Text Placeholder 31">
            <a:extLst>
              <a:ext uri="{FF2B5EF4-FFF2-40B4-BE49-F238E27FC236}">
                <a16:creationId xmlns:a16="http://schemas.microsoft.com/office/drawing/2014/main" id="{4E554FA9-53AB-40E7-A2D2-8573D8B6478B}"/>
              </a:ext>
            </a:extLst>
          </p:cNvPr>
          <p:cNvSpPr txBox="1">
            <a:spLocks/>
          </p:cNvSpPr>
          <p:nvPr/>
        </p:nvSpPr>
        <p:spPr>
          <a:xfrm>
            <a:off x="1215500" y="5379367"/>
            <a:ext cx="2057804" cy="4443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ZA" sz="1100" dirty="0"/>
              <a:t>Storing all states history</a:t>
            </a:r>
          </a:p>
        </p:txBody>
      </p:sp>
      <p:sp>
        <p:nvSpPr>
          <p:cNvPr id="31" name="Text Placeholder 30">
            <a:extLst>
              <a:ext uri="{FF2B5EF4-FFF2-40B4-BE49-F238E27FC236}">
                <a16:creationId xmlns:a16="http://schemas.microsoft.com/office/drawing/2014/main" id="{2E13939C-0BED-44E1-BD38-A7DA74887AA5}"/>
              </a:ext>
            </a:extLst>
          </p:cNvPr>
          <p:cNvSpPr>
            <a:spLocks noGrp="1"/>
          </p:cNvSpPr>
          <p:nvPr>
            <p:ph type="body" sz="quarter" idx="35"/>
          </p:nvPr>
        </p:nvSpPr>
        <p:spPr>
          <a:xfrm>
            <a:off x="2676924" y="3527050"/>
            <a:ext cx="787920" cy="244766"/>
          </a:xfrm>
        </p:spPr>
        <p:txBody>
          <a:bodyPr/>
          <a:lstStyle/>
          <a:p>
            <a:r>
              <a:rPr lang="en-US" sz="2400" dirty="0"/>
              <a:t>0</a:t>
            </a:r>
          </a:p>
        </p:txBody>
      </p:sp>
      <p:sp>
        <p:nvSpPr>
          <p:cNvPr id="94" name="Text Placeholder 11">
            <a:extLst>
              <a:ext uri="{FF2B5EF4-FFF2-40B4-BE49-F238E27FC236}">
                <a16:creationId xmlns:a16="http://schemas.microsoft.com/office/drawing/2014/main" id="{10B48F4E-3697-4643-A1AE-9815F019A8A7}"/>
              </a:ext>
            </a:extLst>
          </p:cNvPr>
          <p:cNvSpPr txBox="1">
            <a:spLocks/>
          </p:cNvSpPr>
          <p:nvPr/>
        </p:nvSpPr>
        <p:spPr>
          <a:xfrm>
            <a:off x="9756062" y="3492840"/>
            <a:ext cx="787913" cy="34342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2400" dirty="0"/>
              <a:t>0.05</a:t>
            </a:r>
          </a:p>
        </p:txBody>
      </p:sp>
      <p:sp>
        <p:nvSpPr>
          <p:cNvPr id="96" name="Text Placeholder 11">
            <a:extLst>
              <a:ext uri="{FF2B5EF4-FFF2-40B4-BE49-F238E27FC236}">
                <a16:creationId xmlns:a16="http://schemas.microsoft.com/office/drawing/2014/main" id="{C73A7616-60CE-406B-AA54-E31E38F26FEC}"/>
              </a:ext>
            </a:extLst>
          </p:cNvPr>
          <p:cNvSpPr txBox="1">
            <a:spLocks/>
          </p:cNvSpPr>
          <p:nvPr/>
        </p:nvSpPr>
        <p:spPr>
          <a:xfrm>
            <a:off x="1850445" y="4335916"/>
            <a:ext cx="787913" cy="34342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2400" dirty="0"/>
              <a:t>[ ]</a:t>
            </a:r>
          </a:p>
        </p:txBody>
      </p:sp>
      <p:sp>
        <p:nvSpPr>
          <p:cNvPr id="100" name="Text Placeholder 11">
            <a:extLst>
              <a:ext uri="{FF2B5EF4-FFF2-40B4-BE49-F238E27FC236}">
                <a16:creationId xmlns:a16="http://schemas.microsoft.com/office/drawing/2014/main" id="{DD25E83E-A932-4CD5-B4CC-AC3C9D77E973}"/>
              </a:ext>
            </a:extLst>
          </p:cNvPr>
          <p:cNvSpPr txBox="1">
            <a:spLocks/>
          </p:cNvSpPr>
          <p:nvPr/>
        </p:nvSpPr>
        <p:spPr>
          <a:xfrm>
            <a:off x="5006829" y="4335916"/>
            <a:ext cx="787913" cy="343425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2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2400" dirty="0"/>
              <a:t>1/-1</a:t>
            </a:r>
          </a:p>
        </p:txBody>
      </p:sp>
      <p:sp>
        <p:nvSpPr>
          <p:cNvPr id="102" name="Text Placeholder 11">
            <a:extLst>
              <a:ext uri="{FF2B5EF4-FFF2-40B4-BE49-F238E27FC236}">
                <a16:creationId xmlns:a16="http://schemas.microsoft.com/office/drawing/2014/main" id="{FBCF2794-F5B4-4D12-9D27-1B331494FC70}"/>
              </a:ext>
            </a:extLst>
          </p:cNvPr>
          <p:cNvSpPr txBox="1">
            <a:spLocks/>
          </p:cNvSpPr>
          <p:nvPr/>
        </p:nvSpPr>
        <p:spPr>
          <a:xfrm>
            <a:off x="7959014" y="4275091"/>
            <a:ext cx="1259632" cy="4443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1000" kern="1200" cap="all" baseline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sz="2400" dirty="0"/>
              <a:t>0.1</a:t>
            </a:r>
          </a:p>
        </p:txBody>
      </p:sp>
    </p:spTree>
    <p:extLst>
      <p:ext uri="{BB962C8B-B14F-4D97-AF65-F5344CB8AC3E}">
        <p14:creationId xmlns:p14="http://schemas.microsoft.com/office/powerpoint/2010/main" val="25616312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684294-49A0-4C63-A7D7-E3BF9E591F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31031" y="470782"/>
            <a:ext cx="10134601" cy="731308"/>
          </a:xfrm>
        </p:spPr>
        <p:txBody>
          <a:bodyPr/>
          <a:lstStyle/>
          <a:p>
            <a:r>
              <a:rPr lang="en-ZA" dirty="0">
                <a:solidFill>
                  <a:srgbClr val="00B0F0"/>
                </a:solidFill>
              </a:rPr>
              <a:t>Implementing q-learning(REWARD TABLE)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59ECD5-0EAD-48D0-B30B-16305BC10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32746"/>
            <a:ext cx="2743200" cy="288729"/>
          </a:xfrm>
        </p:spPr>
        <p:txBody>
          <a:bodyPr/>
          <a:lstStyle/>
          <a:p>
            <a:fld id="{19B51A1E-902D-48AF-9020-955120F399B6}" type="slidenum">
              <a:rPr lang="en-ZA" smtClean="0"/>
              <a:pPr/>
              <a:t>6</a:t>
            </a:fld>
            <a:endParaRPr lang="en-ZA" dirty="0"/>
          </a:p>
        </p:txBody>
      </p:sp>
      <p:sp>
        <p:nvSpPr>
          <p:cNvPr id="43" name="Text Placeholder 32">
            <a:extLst>
              <a:ext uri="{FF2B5EF4-FFF2-40B4-BE49-F238E27FC236}">
                <a16:creationId xmlns:a16="http://schemas.microsoft.com/office/drawing/2014/main" id="{A73003EF-6143-460A-9787-61DCD9FD999B}"/>
              </a:ext>
            </a:extLst>
          </p:cNvPr>
          <p:cNvSpPr txBox="1">
            <a:spLocks/>
          </p:cNvSpPr>
          <p:nvPr/>
        </p:nvSpPr>
        <p:spPr>
          <a:xfrm>
            <a:off x="8275909" y="5594641"/>
            <a:ext cx="1690417" cy="177661"/>
          </a:xfrm>
          <a:prstGeom prst="rect">
            <a:avLst/>
          </a:prstGeom>
        </p:spPr>
        <p:txBody>
          <a:bodyPr vert="horz" lIns="0" tIns="0" rIns="0" bIns="0" rtlCol="0" anchor="t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Clr>
                <a:schemeClr val="accent1"/>
              </a:buClr>
              <a:buFont typeface="Calibri" panose="020F0502020204030204" pitchFamily="34" charset="0"/>
              <a:buNone/>
              <a:defRPr sz="12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542925" indent="-276225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Arial" panose="020B0604020202020204" pitchFamily="34" charset="0"/>
              <a:buChar char="•"/>
              <a:defRPr sz="16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8096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0763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343025" indent="-2667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Clr>
                <a:schemeClr val="accent1"/>
              </a:buClr>
              <a:buFont typeface="Wingdings" panose="05000000000000000000" pitchFamily="2" charset="2"/>
              <a:buChar char="§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ZA" dirty="0">
                <a:solidFill>
                  <a:schemeClr val="bg1"/>
                </a:solidFill>
              </a:rPr>
              <a:t>July, 20XX</a:t>
            </a:r>
          </a:p>
        </p:txBody>
      </p:sp>
      <p:cxnSp>
        <p:nvCxnSpPr>
          <p:cNvPr id="48" name="Straight Connector 47" descr="Milestone Connector">
            <a:extLst>
              <a:ext uri="{FF2B5EF4-FFF2-40B4-BE49-F238E27FC236}">
                <a16:creationId xmlns:a16="http://schemas.microsoft.com/office/drawing/2014/main" id="{53BC501E-8914-41D2-8643-052558AA1E7D}"/>
              </a:ext>
            </a:extLst>
          </p:cNvPr>
          <p:cNvCxnSpPr>
            <a:cxnSpLocks/>
          </p:cNvCxnSpPr>
          <p:nvPr/>
        </p:nvCxnSpPr>
        <p:spPr>
          <a:xfrm>
            <a:off x="11425435" y="2932089"/>
            <a:ext cx="0" cy="677886"/>
          </a:xfrm>
          <a:prstGeom prst="line">
            <a:avLst/>
          </a:prstGeom>
          <a:ln>
            <a:solidFill>
              <a:schemeClr val="bg1">
                <a:lumMod val="75000"/>
              </a:schemeClr>
            </a:solidFill>
            <a:headEnd type="none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1" name="Text Placeholder 31">
            <a:extLst>
              <a:ext uri="{FF2B5EF4-FFF2-40B4-BE49-F238E27FC236}">
                <a16:creationId xmlns:a16="http://schemas.microsoft.com/office/drawing/2014/main" id="{64A4C147-A5B5-415E-B023-FDD74E3170FA}"/>
              </a:ext>
            </a:extLst>
          </p:cNvPr>
          <p:cNvSpPr txBox="1">
            <a:spLocks/>
          </p:cNvSpPr>
          <p:nvPr/>
        </p:nvSpPr>
        <p:spPr>
          <a:xfrm>
            <a:off x="200620" y="1371018"/>
            <a:ext cx="3626664" cy="987027"/>
          </a:xfrm>
          <a:prstGeom prst="rect">
            <a:avLst/>
          </a:prstGeom>
        </p:spPr>
        <p:txBody>
          <a:bodyPr vert="horz" lIns="91440" tIns="45720" rIns="91440" bIns="45720" rtlCol="0" anchor="b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50000"/>
              </a:lnSpc>
              <a:buFont typeface="Arial" panose="020B0604020202020204" pitchFamily="34" charset="0"/>
              <a:buNone/>
            </a:pPr>
            <a:r>
              <a:rPr lang="en-US" sz="1400" b="1" dirty="0"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Snake(Green) will start in the middle of the game window with default direction right until it eats the red dot/dies</a:t>
            </a:r>
            <a:endParaRPr lang="en-ZA" sz="10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215282D-34E5-1BCF-E686-F1ADD78CDA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6564" y="2457685"/>
            <a:ext cx="2552147" cy="2622068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A508FC06-09BF-5CAD-06F2-28A9A668449C}"/>
              </a:ext>
            </a:extLst>
          </p:cNvPr>
          <p:cNvSpPr txBox="1"/>
          <p:nvPr/>
        </p:nvSpPr>
        <p:spPr>
          <a:xfrm>
            <a:off x="4309072" y="2647915"/>
            <a:ext cx="6458775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-0.1, Negative Reward: Snake not die or eats the apple</a:t>
            </a:r>
          </a:p>
          <a:p>
            <a:r>
              <a:rPr lang="en-US" dirty="0"/>
              <a:t>(</a:t>
            </a:r>
            <a:r>
              <a:rPr lang="en-US" sz="1600" dirty="0"/>
              <a:t>Reward is negative so that it will "encourage" the snake to move towards to the red dot target</a:t>
            </a:r>
            <a:r>
              <a:rPr lang="en-US" dirty="0"/>
              <a:t>)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12D98811-2E4B-1BA3-AD71-61871C07DD18}"/>
              </a:ext>
            </a:extLst>
          </p:cNvPr>
          <p:cNvSpPr txBox="1"/>
          <p:nvPr/>
        </p:nvSpPr>
        <p:spPr>
          <a:xfrm>
            <a:off x="4309073" y="5079753"/>
            <a:ext cx="60973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 dirty="0"/>
              <a:t>+1.0, Positive Reward: Snake eats red dot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50251BEB-3ED5-AB0B-D1F7-15DA0F3E973F}"/>
              </a:ext>
            </a:extLst>
          </p:cNvPr>
          <p:cNvSpPr txBox="1"/>
          <p:nvPr/>
        </p:nvSpPr>
        <p:spPr>
          <a:xfrm>
            <a:off x="4296306" y="1864532"/>
            <a:ext cx="609731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-1.0, Negative Reward: Snake dies</a:t>
            </a:r>
            <a:r>
              <a:rPr lang="zh-CN" altLang="en-US" dirty="0"/>
              <a:t>（</a:t>
            </a:r>
            <a:r>
              <a:rPr lang="en-US" altLang="zh-CN" dirty="0"/>
              <a:t>hitting wall/tail</a:t>
            </a:r>
            <a:r>
              <a:rPr lang="zh-CN" altLang="en-US" dirty="0"/>
              <a:t>）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20163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80316DBA-E63B-42DB-BB69-A8A2516443BF}"/>
              </a:ext>
            </a:extLst>
          </p:cNvPr>
          <p:cNvSpPr/>
          <p:nvPr/>
        </p:nvSpPr>
        <p:spPr>
          <a:xfrm>
            <a:off x="1386991" y="1757684"/>
            <a:ext cx="3767896" cy="4408862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571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A587C49C-7326-456D-9963-FB822DFDBD08}"/>
              </a:ext>
            </a:extLst>
          </p:cNvPr>
          <p:cNvSpPr/>
          <p:nvPr/>
        </p:nvSpPr>
        <p:spPr>
          <a:xfrm>
            <a:off x="6799487" y="2128186"/>
            <a:ext cx="117361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1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06F44243-D309-4DD2-AB6E-FACCDA2EC385}"/>
              </a:ext>
            </a:extLst>
          </p:cNvPr>
          <p:cNvSpPr/>
          <p:nvPr/>
        </p:nvSpPr>
        <p:spPr>
          <a:xfrm>
            <a:off x="8330066" y="2043560"/>
            <a:ext cx="3036872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Do Nothing (keep going on current direction)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B447B338-E25D-46D5-B9BA-400C5BCBB584}"/>
              </a:ext>
            </a:extLst>
          </p:cNvPr>
          <p:cNvSpPr/>
          <p:nvPr/>
        </p:nvSpPr>
        <p:spPr>
          <a:xfrm>
            <a:off x="6818165" y="3133025"/>
            <a:ext cx="1389211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2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C6B370F4-58C2-4C22-91A3-5833C9734E57}"/>
              </a:ext>
            </a:extLst>
          </p:cNvPr>
          <p:cNvSpPr/>
          <p:nvPr/>
        </p:nvSpPr>
        <p:spPr>
          <a:xfrm>
            <a:off x="8330066" y="3148414"/>
            <a:ext cx="257184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Turn right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FC1577CF-8C5C-41C6-9D1A-9167BA36850B}"/>
              </a:ext>
            </a:extLst>
          </p:cNvPr>
          <p:cNvSpPr/>
          <p:nvPr/>
        </p:nvSpPr>
        <p:spPr>
          <a:xfrm>
            <a:off x="6818165" y="4171600"/>
            <a:ext cx="130730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3</a:t>
            </a:r>
            <a:endParaRPr lang="zh-CN" altLang="en-US" sz="20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8B51C672-E704-419A-BBC3-99A1DC725FAD}"/>
              </a:ext>
            </a:extLst>
          </p:cNvPr>
          <p:cNvSpPr/>
          <p:nvPr/>
        </p:nvSpPr>
        <p:spPr>
          <a:xfrm>
            <a:off x="8330066" y="4168110"/>
            <a:ext cx="3188538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Turn left</a:t>
            </a:r>
          </a:p>
        </p:txBody>
      </p:sp>
      <p:grpSp>
        <p:nvGrpSpPr>
          <p:cNvPr id="25" name="组合 24">
            <a:extLst>
              <a:ext uri="{FF2B5EF4-FFF2-40B4-BE49-F238E27FC236}">
                <a16:creationId xmlns:a16="http://schemas.microsoft.com/office/drawing/2014/main" id="{A576E5C6-F91C-4F72-B14D-489D1FA9BCB7}"/>
              </a:ext>
            </a:extLst>
          </p:cNvPr>
          <p:cNvGrpSpPr/>
          <p:nvPr/>
        </p:nvGrpSpPr>
        <p:grpSpPr>
          <a:xfrm>
            <a:off x="6414051" y="1630017"/>
            <a:ext cx="212036" cy="3604592"/>
            <a:chOff x="6414051" y="1630017"/>
            <a:chExt cx="212036" cy="3604592"/>
          </a:xfrm>
        </p:grpSpPr>
        <p:cxnSp>
          <p:nvCxnSpPr>
            <p:cNvPr id="12" name="直接箭头连接符 11">
              <a:extLst>
                <a:ext uri="{FF2B5EF4-FFF2-40B4-BE49-F238E27FC236}">
                  <a16:creationId xmlns:a16="http://schemas.microsoft.com/office/drawing/2014/main" id="{530093F0-67DA-4313-BC52-E5B8DAECD45B}"/>
                </a:ext>
              </a:extLst>
            </p:cNvPr>
            <p:cNvCxnSpPr/>
            <p:nvPr/>
          </p:nvCxnSpPr>
          <p:spPr>
            <a:xfrm>
              <a:off x="6520070" y="1630017"/>
              <a:ext cx="0" cy="3604592"/>
            </a:xfrm>
            <a:prstGeom prst="straightConnector1">
              <a:avLst/>
            </a:prstGeom>
            <a:ln w="28575">
              <a:solidFill>
                <a:srgbClr val="C1A36C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椭圆 20">
              <a:extLst>
                <a:ext uri="{FF2B5EF4-FFF2-40B4-BE49-F238E27FC236}">
                  <a16:creationId xmlns:a16="http://schemas.microsoft.com/office/drawing/2014/main" id="{155BC776-9C30-4CCC-9A69-14336391EA3A}"/>
                </a:ext>
              </a:extLst>
            </p:cNvPr>
            <p:cNvSpPr/>
            <p:nvPr/>
          </p:nvSpPr>
          <p:spPr>
            <a:xfrm>
              <a:off x="6414053" y="2222224"/>
              <a:ext cx="212034" cy="212034"/>
            </a:xfrm>
            <a:prstGeom prst="ellipse">
              <a:avLst/>
            </a:prstGeom>
            <a:solidFill>
              <a:srgbClr val="C1A3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2" name="椭圆 21">
              <a:extLst>
                <a:ext uri="{FF2B5EF4-FFF2-40B4-BE49-F238E27FC236}">
                  <a16:creationId xmlns:a16="http://schemas.microsoft.com/office/drawing/2014/main" id="{47FE72A0-2FEB-4C3A-A74C-39CB7C8C45A5}"/>
                </a:ext>
              </a:extLst>
            </p:cNvPr>
            <p:cNvSpPr/>
            <p:nvPr/>
          </p:nvSpPr>
          <p:spPr>
            <a:xfrm>
              <a:off x="6414051" y="3235534"/>
              <a:ext cx="212034" cy="212034"/>
            </a:xfrm>
            <a:prstGeom prst="ellipse">
              <a:avLst/>
            </a:prstGeom>
            <a:solidFill>
              <a:srgbClr val="C1A3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23" name="椭圆 22">
              <a:extLst>
                <a:ext uri="{FF2B5EF4-FFF2-40B4-BE49-F238E27FC236}">
                  <a16:creationId xmlns:a16="http://schemas.microsoft.com/office/drawing/2014/main" id="{14B90A27-84FF-4938-8DE9-938CAE3B8B16}"/>
                </a:ext>
              </a:extLst>
            </p:cNvPr>
            <p:cNvSpPr/>
            <p:nvPr/>
          </p:nvSpPr>
          <p:spPr>
            <a:xfrm>
              <a:off x="6414051" y="4265638"/>
              <a:ext cx="212034" cy="212034"/>
            </a:xfrm>
            <a:prstGeom prst="ellipse">
              <a:avLst/>
            </a:prstGeom>
            <a:solidFill>
              <a:srgbClr val="C1A36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26" name="文本框 25">
            <a:extLst>
              <a:ext uri="{FF2B5EF4-FFF2-40B4-BE49-F238E27FC236}">
                <a16:creationId xmlns:a16="http://schemas.microsoft.com/office/drawing/2014/main" id="{7CB634DA-62B6-459A-9F77-9014714DEEC9}"/>
              </a:ext>
            </a:extLst>
          </p:cNvPr>
          <p:cNvSpPr txBox="1"/>
          <p:nvPr/>
        </p:nvSpPr>
        <p:spPr>
          <a:xfrm>
            <a:off x="1226291" y="1152906"/>
            <a:ext cx="38033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Input (Movement Offline)</a:t>
            </a:r>
            <a:endParaRPr lang="en-US" dirty="0"/>
          </a:p>
        </p:txBody>
      </p:sp>
      <p:sp>
        <p:nvSpPr>
          <p:cNvPr id="27" name="矩形: 圆角 26">
            <a:extLst>
              <a:ext uri="{FF2B5EF4-FFF2-40B4-BE49-F238E27FC236}">
                <a16:creationId xmlns:a16="http://schemas.microsoft.com/office/drawing/2014/main" id="{B93F2E1E-9F54-4BB4-9A19-FD583A0022DB}"/>
              </a:ext>
            </a:extLst>
          </p:cNvPr>
          <p:cNvSpPr/>
          <p:nvPr/>
        </p:nvSpPr>
        <p:spPr>
          <a:xfrm>
            <a:off x="1346750" y="1601818"/>
            <a:ext cx="702366" cy="45719"/>
          </a:xfrm>
          <a:prstGeom prst="roundRect">
            <a:avLst>
              <a:gd name="adj" fmla="val 0"/>
            </a:avLst>
          </a:prstGeom>
          <a:solidFill>
            <a:srgbClr val="C1A36C"/>
          </a:solidFill>
          <a:ln w="28575">
            <a:solidFill>
              <a:srgbClr val="C1A36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28" name="文本框 27">
            <a:extLst>
              <a:ext uri="{FF2B5EF4-FFF2-40B4-BE49-F238E27FC236}">
                <a16:creationId xmlns:a16="http://schemas.microsoft.com/office/drawing/2014/main" id="{2FBF1020-2456-47E5-93CD-521D0E1AFEFD}"/>
              </a:ext>
            </a:extLst>
          </p:cNvPr>
          <p:cNvSpPr txBox="1"/>
          <p:nvPr/>
        </p:nvSpPr>
        <p:spPr>
          <a:xfrm>
            <a:off x="1500880" y="2043560"/>
            <a:ext cx="3227138" cy="36090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400" dirty="0"/>
              <a:t>is wall/tail directly up front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400" dirty="0"/>
              <a:t>is wall/tail directly on the right side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400" dirty="0"/>
              <a:t>is wall/tail directly on the left side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400" dirty="0"/>
              <a:t>is snack ahead (no matter how far)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400" dirty="0"/>
              <a:t>is snack on the right (no matter how far)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sz="1400" dirty="0"/>
              <a:t>is snack on the left (no matter how far)</a:t>
            </a:r>
            <a:endParaRPr lang="zh-CN" altLang="en-US" sz="11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9" name="矩形: 圆角 28">
            <a:extLst>
              <a:ext uri="{FF2B5EF4-FFF2-40B4-BE49-F238E27FC236}">
                <a16:creationId xmlns:a16="http://schemas.microsoft.com/office/drawing/2014/main" id="{C58AA4ED-FEA2-4A3F-AADB-88C7CC346B7C}"/>
              </a:ext>
            </a:extLst>
          </p:cNvPr>
          <p:cNvSpPr/>
          <p:nvPr/>
        </p:nvSpPr>
        <p:spPr>
          <a:xfrm>
            <a:off x="4253948" y="5473479"/>
            <a:ext cx="702366" cy="45719"/>
          </a:xfrm>
          <a:prstGeom prst="roundRect">
            <a:avLst>
              <a:gd name="adj" fmla="val 0"/>
            </a:avLst>
          </a:prstGeom>
          <a:solidFill>
            <a:schemeClr val="bg1">
              <a:lumMod val="95000"/>
            </a:schemeClr>
          </a:solidFill>
          <a:ln w="28575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cs typeface="+mn-ea"/>
              <a:sym typeface="+mn-lt"/>
            </a:endParaRPr>
          </a:p>
        </p:txBody>
      </p:sp>
      <p:sp>
        <p:nvSpPr>
          <p:cNvPr id="31" name="矩形: 圆角 26">
            <a:extLst>
              <a:ext uri="{FF2B5EF4-FFF2-40B4-BE49-F238E27FC236}">
                <a16:creationId xmlns:a16="http://schemas.microsoft.com/office/drawing/2014/main" id="{C577CE22-F091-C9C8-8CD6-D6B4FEF76E2A}"/>
              </a:ext>
            </a:extLst>
          </p:cNvPr>
          <p:cNvSpPr/>
          <p:nvPr/>
        </p:nvSpPr>
        <p:spPr>
          <a:xfrm>
            <a:off x="8483536" y="1152906"/>
            <a:ext cx="2028333" cy="369332"/>
          </a:xfrm>
          <a:prstGeom prst="roundRect">
            <a:avLst>
              <a:gd name="adj" fmla="val 0"/>
            </a:avLst>
          </a:prstGeom>
          <a:solidFill>
            <a:srgbClr val="C1A36C"/>
          </a:solidFill>
          <a:ln w="28575">
            <a:solidFill>
              <a:srgbClr val="C1A36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cs typeface="+mn-ea"/>
              <a:sym typeface="+mn-lt"/>
            </a:endParaRPr>
          </a:p>
        </p:txBody>
      </p:sp>
      <p:sp>
        <p:nvSpPr>
          <p:cNvPr id="32" name="文本框 27">
            <a:extLst>
              <a:ext uri="{FF2B5EF4-FFF2-40B4-BE49-F238E27FC236}">
                <a16:creationId xmlns:a16="http://schemas.microsoft.com/office/drawing/2014/main" id="{98078153-3590-D338-48A7-B108B9D45C90}"/>
              </a:ext>
            </a:extLst>
          </p:cNvPr>
          <p:cNvSpPr txBox="1"/>
          <p:nvPr/>
        </p:nvSpPr>
        <p:spPr>
          <a:xfrm>
            <a:off x="8870441" y="1074997"/>
            <a:ext cx="2095268" cy="4589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 </a:t>
            </a:r>
            <a:r>
              <a:rPr lang="en-US" altLang="zh-CN" b="1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Output</a:t>
            </a:r>
            <a:endParaRPr lang="zh-CN" altLang="en-US" b="1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4" name="Title 1">
            <a:extLst>
              <a:ext uri="{FF2B5EF4-FFF2-40B4-BE49-F238E27FC236}">
                <a16:creationId xmlns:a16="http://schemas.microsoft.com/office/drawing/2014/main" id="{BC4F0290-0C64-6253-7BF5-3D386C8F31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342" y="321104"/>
            <a:ext cx="10134601" cy="731308"/>
          </a:xfrm>
        </p:spPr>
        <p:txBody>
          <a:bodyPr>
            <a:noAutofit/>
          </a:bodyPr>
          <a:lstStyle/>
          <a:p>
            <a:r>
              <a:rPr lang="en-ZA" sz="2400" dirty="0">
                <a:solidFill>
                  <a:srgbClr val="00B0F0"/>
                </a:solidFill>
              </a:rPr>
              <a:t>IMPLEMENTING Q-LEARNING(IN/OUTPUT)</a:t>
            </a:r>
          </a:p>
        </p:txBody>
      </p:sp>
    </p:spTree>
    <p:extLst>
      <p:ext uri="{BB962C8B-B14F-4D97-AF65-F5344CB8AC3E}">
        <p14:creationId xmlns:p14="http://schemas.microsoft.com/office/powerpoint/2010/main" val="312545851"/>
      </p:ext>
    </p:extLst>
  </p:cSld>
  <p:clrMapOvr>
    <a:masterClrMapping/>
  </p:clrMapOvr>
  <p:transition spd="med" advTm="0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6" presetClass="entr" presetSubtype="2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3" grpId="0"/>
      <p:bldP spid="14" grpId="0"/>
      <p:bldP spid="15" grpId="0"/>
      <p:bldP spid="16" grpId="0"/>
      <p:bldP spid="17" grpId="0"/>
      <p:bldP spid="18" grpId="0"/>
      <p:bldP spid="26" grpId="0"/>
      <p:bldP spid="27" grpId="0" animBg="1"/>
      <p:bldP spid="28" grpId="0"/>
      <p:bldP spid="29" grpId="0" animBg="1"/>
      <p:bldP spid="31" grpId="0" animBg="1"/>
      <p:bldP spid="3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6DF7CB-268B-B252-5529-911BE0E82A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7351" y="1108294"/>
            <a:ext cx="10515600" cy="4351338"/>
          </a:xfrm>
        </p:spPr>
        <p:txBody>
          <a:bodyPr>
            <a:normAutofit/>
          </a:bodyPr>
          <a:lstStyle/>
          <a:p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The Q matrix is filled with 0 at the start.</a:t>
            </a:r>
          </a:p>
          <a:p>
            <a:endParaRPr lang="en-US" sz="1800" b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b="1" dirty="0">
                <a:latin typeface="Arial" panose="020B0604020202020204" pitchFamily="34" charset="0"/>
                <a:cs typeface="Arial" panose="020B0604020202020204" pitchFamily="34" charset="0"/>
              </a:rPr>
              <a:t>The Q table updated every time that the agent makes the move as below:</a:t>
            </a:r>
          </a:p>
          <a:p>
            <a:pPr marL="0" indent="0">
              <a:buNone/>
            </a:pPr>
            <a:r>
              <a:rPr lang="en-US" sz="1800" i="0" dirty="0">
                <a:solidFill>
                  <a:srgbClr val="24292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Q[state, action] = reward + gamma * max(Q[</a:t>
            </a:r>
            <a:r>
              <a:rPr lang="en-US" sz="1800" i="0" dirty="0" err="1">
                <a:solidFill>
                  <a:srgbClr val="24292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new_state</a:t>
            </a:r>
            <a:r>
              <a:rPr lang="en-US" sz="1800" i="0" dirty="0">
                <a:solidFill>
                  <a:srgbClr val="24292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, :])</a:t>
            </a:r>
          </a:p>
          <a:p>
            <a:pPr marL="0" indent="0">
              <a:buNone/>
            </a:pPr>
            <a:endParaRPr lang="en-US" sz="1800" dirty="0">
              <a:solidFill>
                <a:srgbClr val="24292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3200" b="1" dirty="0">
                <a:solidFill>
                  <a:srgbClr val="24292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Output</a:t>
            </a:r>
          </a:p>
          <a:p>
            <a:pPr marL="0" indent="0">
              <a:buNone/>
            </a:pPr>
            <a:endParaRPr lang="en-US" sz="1800" dirty="0">
              <a:solidFill>
                <a:srgbClr val="24292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800" b="1" i="0" dirty="0">
                <a:solidFill>
                  <a:srgbClr val="24292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During the training phase, the agent will choose either max Q value </a:t>
            </a:r>
          </a:p>
          <a:p>
            <a:pPr marL="0" indent="0">
              <a:buNone/>
            </a:pPr>
            <a:r>
              <a:rPr lang="en-US" sz="1800" b="1" i="0" dirty="0">
                <a:solidFill>
                  <a:srgbClr val="24292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or a random action.</a:t>
            </a:r>
            <a:endParaRPr lang="en-US" sz="1800" b="1" dirty="0">
              <a:solidFill>
                <a:srgbClr val="24292F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r>
              <a:rPr lang="en-US" sz="1800" b="0" i="0" dirty="0">
                <a:solidFill>
                  <a:srgbClr val="24292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The process is iterated until the game is finished.</a:t>
            </a:r>
          </a:p>
          <a:p>
            <a:pPr marL="0" indent="0">
              <a:buNone/>
            </a:pPr>
            <a:r>
              <a:rPr lang="en-US" sz="1800" dirty="0">
                <a:solidFill>
                  <a:srgbClr val="24292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</a:t>
            </a:r>
            <a:r>
              <a:rPr lang="en-US" sz="1800" b="0" i="0" dirty="0">
                <a:solidFill>
                  <a:srgbClr val="24292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he Q matrix is updated with total games that </a:t>
            </a:r>
            <a:r>
              <a:rPr lang="en-US" sz="1800" dirty="0">
                <a:solidFill>
                  <a:srgbClr val="24292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have </a:t>
            </a:r>
            <a:r>
              <a:rPr lang="en-US" sz="1800" b="0" i="0" dirty="0">
                <a:solidFill>
                  <a:srgbClr val="24292F"/>
                </a:solidFill>
                <a:effectLst/>
                <a:latin typeface="Arial" panose="020B0604020202020204" pitchFamily="34" charset="0"/>
                <a:cs typeface="Arial" panose="020B0604020202020204" pitchFamily="34" charset="0"/>
              </a:rPr>
              <a:t>played.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F3AA2D74-4448-9784-4F4D-749ED6C37B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46993" y="239002"/>
            <a:ext cx="7832834" cy="730578"/>
          </a:xfrm>
        </p:spPr>
        <p:txBody>
          <a:bodyPr>
            <a:normAutofit/>
          </a:bodyPr>
          <a:lstStyle/>
          <a:p>
            <a:r>
              <a:rPr lang="en-ZA" sz="2400" dirty="0">
                <a:solidFill>
                  <a:srgbClr val="00B0F0"/>
                </a:solidFill>
              </a:rPr>
              <a:t>IMPLEMENTING Q-LEARNING(EXPLANATION)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733D793-E43F-8E20-CCF5-4D2CAD7BC6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414380" y="3165112"/>
            <a:ext cx="2941677" cy="25845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975105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>
            <a:extLst>
              <a:ext uri="{FF2B5EF4-FFF2-40B4-BE49-F238E27FC236}">
                <a16:creationId xmlns:a16="http://schemas.microsoft.com/office/drawing/2014/main" id="{F0ADAAAB-33B7-4A68-9F2D-D3E7AEECD688}"/>
              </a:ext>
            </a:extLst>
          </p:cNvPr>
          <p:cNvGrpSpPr/>
          <p:nvPr/>
        </p:nvGrpSpPr>
        <p:grpSpPr>
          <a:xfrm>
            <a:off x="645459" y="484095"/>
            <a:ext cx="537883" cy="510988"/>
            <a:chOff x="753035" y="201706"/>
            <a:chExt cx="537883" cy="510988"/>
          </a:xfrm>
        </p:grpSpPr>
        <p:sp>
          <p:nvSpPr>
            <p:cNvPr id="3" name="矩形: 圆角 2">
              <a:extLst>
                <a:ext uri="{FF2B5EF4-FFF2-40B4-BE49-F238E27FC236}">
                  <a16:creationId xmlns:a16="http://schemas.microsoft.com/office/drawing/2014/main" id="{3A21832E-16EB-4C94-AB88-EEB7C5015D9D}"/>
                </a:ext>
              </a:extLst>
            </p:cNvPr>
            <p:cNvSpPr/>
            <p:nvPr/>
          </p:nvSpPr>
          <p:spPr>
            <a:xfrm>
              <a:off x="887506" y="309282"/>
              <a:ext cx="403412" cy="403412"/>
            </a:xfrm>
            <a:prstGeom prst="round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  <p:sp>
          <p:nvSpPr>
            <p:cNvPr id="31" name="矩形: 圆角 30">
              <a:extLst>
                <a:ext uri="{FF2B5EF4-FFF2-40B4-BE49-F238E27FC236}">
                  <a16:creationId xmlns:a16="http://schemas.microsoft.com/office/drawing/2014/main" id="{0E86C01F-DD96-49C0-BF99-A96C9B6A7070}"/>
                </a:ext>
              </a:extLst>
            </p:cNvPr>
            <p:cNvSpPr/>
            <p:nvPr/>
          </p:nvSpPr>
          <p:spPr>
            <a:xfrm>
              <a:off x="753035" y="201706"/>
              <a:ext cx="403412" cy="403412"/>
            </a:xfrm>
            <a:prstGeom prst="roundRect">
              <a:avLst/>
            </a:prstGeom>
            <a:noFill/>
            <a:ln w="38100">
              <a:solidFill>
                <a:srgbClr val="C1A36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cs typeface="+mn-ea"/>
                <a:sym typeface="+mn-lt"/>
              </a:endParaRPr>
            </a:p>
          </p:txBody>
        </p:sp>
      </p:grpSp>
      <p:sp>
        <p:nvSpPr>
          <p:cNvPr id="6" name="TextBox 7">
            <a:extLst>
              <a:ext uri="{FF2B5EF4-FFF2-40B4-BE49-F238E27FC236}">
                <a16:creationId xmlns:a16="http://schemas.microsoft.com/office/drawing/2014/main" id="{19ADCF51-1ECF-44C0-8DCE-4E782C23F697}"/>
              </a:ext>
            </a:extLst>
          </p:cNvPr>
          <p:cNvSpPr txBox="1"/>
          <p:nvPr/>
        </p:nvSpPr>
        <p:spPr>
          <a:xfrm>
            <a:off x="1317813" y="464097"/>
            <a:ext cx="1377685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Result</a:t>
            </a:r>
            <a:endParaRPr lang="zh-CN" altLang="en-US" sz="3200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37" name="文本框 36">
            <a:extLst>
              <a:ext uri="{FF2B5EF4-FFF2-40B4-BE49-F238E27FC236}">
                <a16:creationId xmlns:a16="http://schemas.microsoft.com/office/drawing/2014/main" id="{1B53188B-4380-43EC-8D1D-C3A2FFA80244}"/>
              </a:ext>
            </a:extLst>
          </p:cNvPr>
          <p:cNvSpPr txBox="1"/>
          <p:nvPr/>
        </p:nvSpPr>
        <p:spPr>
          <a:xfrm>
            <a:off x="7006876" y="4928987"/>
            <a:ext cx="12105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标题文内容</a:t>
            </a:r>
          </a:p>
        </p:txBody>
      </p:sp>
      <p:sp>
        <p:nvSpPr>
          <p:cNvPr id="39" name="文本框 38">
            <a:extLst>
              <a:ext uri="{FF2B5EF4-FFF2-40B4-BE49-F238E27FC236}">
                <a16:creationId xmlns:a16="http://schemas.microsoft.com/office/drawing/2014/main" id="{78800CD0-D651-4204-BE92-C6B90EE64927}"/>
              </a:ext>
            </a:extLst>
          </p:cNvPr>
          <p:cNvSpPr txBox="1"/>
          <p:nvPr/>
        </p:nvSpPr>
        <p:spPr>
          <a:xfrm>
            <a:off x="9374442" y="4941161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1600" dirty="0">
                <a:solidFill>
                  <a:schemeClr val="bg1"/>
                </a:solidFill>
                <a:cs typeface="+mn-ea"/>
                <a:sym typeface="+mn-lt"/>
              </a:rPr>
              <a:t>标题文字内容</a:t>
            </a:r>
          </a:p>
        </p:txBody>
      </p:sp>
      <p:sp>
        <p:nvSpPr>
          <p:cNvPr id="40" name="文本框 39">
            <a:extLst>
              <a:ext uri="{FF2B5EF4-FFF2-40B4-BE49-F238E27FC236}">
                <a16:creationId xmlns:a16="http://schemas.microsoft.com/office/drawing/2014/main" id="{3785F3D7-7FCB-430F-845E-F5DB3C901202}"/>
              </a:ext>
            </a:extLst>
          </p:cNvPr>
          <p:cNvSpPr txBox="1"/>
          <p:nvPr/>
        </p:nvSpPr>
        <p:spPr>
          <a:xfrm>
            <a:off x="9473684" y="5230565"/>
            <a:ext cx="159210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" altLang="zh-CN" sz="1000" dirty="0">
                <a:solidFill>
                  <a:schemeClr val="bg1"/>
                </a:solidFill>
                <a:cs typeface="+mn-ea"/>
                <a:sym typeface="+mn-lt"/>
              </a:rPr>
              <a:t>ENTER THE TITLE HERE</a:t>
            </a:r>
          </a:p>
        </p:txBody>
      </p:sp>
      <p:sp>
        <p:nvSpPr>
          <p:cNvPr id="42" name="Google Shape;86;p19">
            <a:extLst>
              <a:ext uri="{FF2B5EF4-FFF2-40B4-BE49-F238E27FC236}">
                <a16:creationId xmlns:a16="http://schemas.microsoft.com/office/drawing/2014/main" id="{FBFFD69E-1E64-4CFF-988D-A88C0E20E300}"/>
              </a:ext>
            </a:extLst>
          </p:cNvPr>
          <p:cNvSpPr txBox="1"/>
          <p:nvPr/>
        </p:nvSpPr>
        <p:spPr>
          <a:xfrm>
            <a:off x="779929" y="1416380"/>
            <a:ext cx="9601663" cy="43426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1">
                    <a:lumMod val="85000"/>
                    <a:lumOff val="15000"/>
                  </a:schemeClr>
                </a:solidFill>
                <a:cs typeface="+mn-ea"/>
                <a:sym typeface="+mn-lt"/>
              </a:rPr>
              <a:t>The eventual outcomes is that the agent is following shortest path towards goal after training using the most updated Q table.</a:t>
            </a:r>
            <a:endParaRPr b="0" i="0" u="none" strike="noStrike" cap="none" dirty="0">
              <a:solidFill>
                <a:schemeClr val="tx1">
                  <a:lumMod val="85000"/>
                  <a:lumOff val="1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7939889" y="484095"/>
            <a:ext cx="1756372" cy="2539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" dirty="0">
                <a:solidFill>
                  <a:srgbClr val="FFFFFF"/>
                </a:solidFill>
              </a:rPr>
              <a:t>https://www.ypppt.com/</a:t>
            </a:r>
            <a:endParaRPr lang="zh-CN" altLang="en-US" sz="1050" dirty="0">
              <a:solidFill>
                <a:srgbClr val="FFFFFF"/>
              </a:solidFill>
            </a:endParaRP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9580D44-F857-5468-4D81-ADB8865AC5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66429" y="2545503"/>
            <a:ext cx="3315163" cy="3000794"/>
          </a:xfrm>
          <a:prstGeom prst="rect">
            <a:avLst/>
          </a:prstGeom>
        </p:spPr>
      </p:pic>
      <p:pic>
        <p:nvPicPr>
          <p:cNvPr id="13" name="Picture 1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958998E-D5F7-EB91-EA32-397571BAD42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05158" y="2561988"/>
            <a:ext cx="3096373" cy="2967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571321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drape"/>
      </p:transition>
    </mc:Choice>
    <mc:Fallback xmlns="">
      <p:transition spd="slow" advTm="0">
        <p:fade/>
      </p:transition>
    </mc:Fallback>
  </mc:AlternateContent>
</p:sld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q003djqd">
      <a:majorFont>
        <a:latin typeface="微软雅黑" panose="020F0302020204030204"/>
        <a:ea typeface="微软雅黑"/>
        <a:cs typeface=""/>
      </a:majorFont>
      <a:minorFont>
        <a:latin typeface="微软雅黑" panose="020F0502020204030204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7970</TotalTime>
  <Words>555</Words>
  <Application>Microsoft Office PowerPoint</Application>
  <PresentationFormat>Widescreen</PresentationFormat>
  <Paragraphs>116</Paragraphs>
  <Slides>12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-apple-system</vt:lpstr>
      <vt:lpstr>微软雅黑</vt:lpstr>
      <vt:lpstr>等线</vt:lpstr>
      <vt:lpstr>Arial</vt:lpstr>
      <vt:lpstr>Calibri</vt:lpstr>
      <vt:lpstr>第一PPT，www.1ppt.com</vt:lpstr>
      <vt:lpstr>自定义设计方案</vt:lpstr>
      <vt:lpstr>PowerPoint Presentation</vt:lpstr>
      <vt:lpstr>PowerPoint Presentation</vt:lpstr>
      <vt:lpstr>PowerPoint Presentation</vt:lpstr>
      <vt:lpstr>PowerPoint Presentation</vt:lpstr>
      <vt:lpstr>Implementing q-learning(parameters)</vt:lpstr>
      <vt:lpstr>Implementing q-learning(REWARD TABLE)</vt:lpstr>
      <vt:lpstr>IMPLEMENTING Q-LEARNING(IN/OUTPUT)</vt:lpstr>
      <vt:lpstr>IMPLEMENTING Q-LEARNING(EXPLANATION)</vt:lpstr>
      <vt:lpstr>PowerPoint Presentation</vt:lpstr>
      <vt:lpstr>Scaling Scores by q learning</vt:lpstr>
      <vt:lpstr>PowerPoint Presentation</vt:lpstr>
      <vt:lpstr>PowerPoint Presentation</vt:lpstr>
    </vt:vector>
  </TitlesOfParts>
  <Manager/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https://www.ypppt.com/</dc:title>
  <dc:subject>https://www.ypppt.com/</dc:subject>
  <dc:creator>优品PPT</dc:creator>
  <cp:keywords/>
  <dc:description/>
  <cp:lastModifiedBy>Zhou, Guanyu</cp:lastModifiedBy>
  <cp:revision>496</cp:revision>
  <dcterms:created xsi:type="dcterms:W3CDTF">2019-07-04T08:14:45Z</dcterms:created>
  <dcterms:modified xsi:type="dcterms:W3CDTF">2022-05-05T21:52:44Z</dcterms:modified>
</cp:coreProperties>
</file>

<file path=docProps/thumbnail.jpeg>
</file>